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56" r:id="rId2"/>
    <p:sldId id="257" r:id="rId3"/>
    <p:sldId id="258" r:id="rId4"/>
    <p:sldId id="259" r:id="rId5"/>
    <p:sldId id="262" r:id="rId6"/>
    <p:sldId id="263" r:id="rId7"/>
    <p:sldId id="264" r:id="rId8"/>
    <p:sldId id="268" r:id="rId9"/>
    <p:sldId id="269" r:id="rId10"/>
    <p:sldId id="271" r:id="rId11"/>
    <p:sldId id="276" r:id="rId12"/>
    <p:sldId id="277" r:id="rId13"/>
    <p:sldId id="273" r:id="rId14"/>
    <p:sldId id="270" r:id="rId15"/>
    <p:sldId id="278" r:id="rId16"/>
    <p:sldId id="279" r:id="rId17"/>
    <p:sldId id="280" r:id="rId18"/>
    <p:sldId id="281" r:id="rId1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25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9.3298459220375232E-2"/>
          <c:y val="6.9120697139119516E-2"/>
          <c:w val="0.87571777486147573"/>
          <c:h val="0.80586153507551883"/>
        </c:manualLayout>
      </c:layout>
      <c:scatterChart>
        <c:scatterStyle val="lineMarker"/>
        <c:varyColors val="0"/>
        <c:ser>
          <c:idx val="0"/>
          <c:order val="0"/>
          <c:tx>
            <c:strRef>
              <c:f>Sheet1!$B$1</c:f>
              <c:strCache>
                <c:ptCount val="1"/>
                <c:pt idx="0">
                  <c:v>Social, Situated, Starts with Questions</c:v>
                </c:pt>
              </c:strCache>
            </c:strRef>
          </c:tx>
          <c:spPr>
            <a:ln w="66675">
              <a:noFill/>
            </a:ln>
          </c:spPr>
          <c:dLbls>
            <c:dLbl>
              <c:idx val="0"/>
              <c:tx>
                <c:rich>
                  <a:bodyPr/>
                  <a:lstStyle/>
                  <a:p>
                    <a:r>
                      <a:rPr lang="en-GB" dirty="0" err="1" smtClean="0"/>
                      <a:t>CoPs</a:t>
                    </a:r>
                    <a:endParaRPr lang="en-GB" dirty="0"/>
                  </a:p>
                </c:rich>
              </c:tx>
              <c:dLblPos val="r"/>
              <c:showLegendKey val="0"/>
              <c:showVal val="0"/>
              <c:showCatName val="0"/>
              <c:showSerName val="1"/>
              <c:showPercent val="0"/>
              <c:showBubbleSize val="0"/>
              <c:extLst>
                <c:ext xmlns:c15="http://schemas.microsoft.com/office/drawing/2012/chart" uri="{CE6537A1-D6FC-4f65-9D91-7224C49458BB}"/>
              </c:extLst>
            </c:dLbl>
            <c:dLbl>
              <c:idx val="1"/>
              <c:tx>
                <c:rich>
                  <a:bodyPr/>
                  <a:lstStyle/>
                  <a:p>
                    <a:r>
                      <a:rPr lang="en-GB" dirty="0" smtClean="0"/>
                      <a:t>Learning</a:t>
                    </a:r>
                  </a:p>
                  <a:p>
                    <a:r>
                      <a:rPr lang="en-GB" dirty="0" smtClean="0"/>
                      <a:t>Sets</a:t>
                    </a:r>
                    <a:endParaRPr lang="en-GB" dirty="0"/>
                  </a:p>
                </c:rich>
              </c:tx>
              <c:dLblPos val="r"/>
              <c:showLegendKey val="0"/>
              <c:showVal val="0"/>
              <c:showCatName val="0"/>
              <c:showSerName val="1"/>
              <c:showPercent val="0"/>
              <c:showBubbleSize val="0"/>
              <c:extLst>
                <c:ext xmlns:c15="http://schemas.microsoft.com/office/drawing/2012/chart" uri="{CE6537A1-D6FC-4f65-9D91-7224C49458BB}"/>
              </c:extLst>
            </c:dLbl>
            <c:dLbl>
              <c:idx val="2"/>
              <c:layout>
                <c:manualLayout>
                  <c:x val="2.3148148148148147E-2"/>
                  <c:y val="0"/>
                </c:manualLayout>
              </c:layout>
              <c:tx>
                <c:rich>
                  <a:bodyPr/>
                  <a:lstStyle/>
                  <a:p>
                    <a:r>
                      <a:rPr lang="en-US" dirty="0" smtClean="0"/>
                      <a:t>Manager </a:t>
                    </a:r>
                  </a:p>
                  <a:p>
                    <a:r>
                      <a:rPr lang="en-US" dirty="0" smtClean="0"/>
                      <a:t>Moves</a:t>
                    </a:r>
                    <a:endParaRPr lang="en-US" dirty="0"/>
                  </a:p>
                </c:rich>
              </c:tx>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3148148148148147E-2"/>
                  <c:y val="7.2790604547942365E-3"/>
                </c:manualLayout>
              </c:layout>
              <c:tx>
                <c:rich>
                  <a:bodyPr/>
                  <a:lstStyle/>
                  <a:p>
                    <a:r>
                      <a:rPr lang="en-US" smtClean="0"/>
                      <a:t>Shadowing</a:t>
                    </a:r>
                  </a:p>
                  <a:p>
                    <a:endParaRPr lang="en-US" dirty="0"/>
                  </a:p>
                </c:rich>
              </c:tx>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4691358024691475E-2"/>
                  <c:y val="-9.7054139397256163E-3"/>
                </c:manualLayout>
              </c:layout>
              <c:tx>
                <c:rich>
                  <a:bodyPr/>
                  <a:lstStyle/>
                  <a:p>
                    <a:r>
                      <a:rPr lang="en-US" smtClean="0"/>
                      <a:t>Workshops</a:t>
                    </a:r>
                    <a:endParaRPr lang="en-US" dirty="0"/>
                  </a:p>
                </c:rich>
              </c:tx>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0802469135802538E-2"/>
                  <c:y val="-2.4263534849313971E-3"/>
                </c:manualLayout>
              </c:layout>
              <c:tx>
                <c:rich>
                  <a:bodyPr/>
                  <a:lstStyle/>
                  <a:p>
                    <a:r>
                      <a:rPr lang="en-US" smtClean="0"/>
                      <a:t>Marketplace</a:t>
                    </a:r>
                    <a:endParaRPr lang="en-US" dirty="0"/>
                  </a:p>
                </c:rich>
              </c:tx>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0864197530863242E-3"/>
                  <c:y val="1.2131576373201444E-2"/>
                </c:manualLayout>
              </c:layout>
              <c:tx>
                <c:rich>
                  <a:bodyPr/>
                  <a:lstStyle/>
                  <a:p>
                    <a:r>
                      <a:rPr lang="en-US" dirty="0" smtClean="0"/>
                      <a:t>Libraries/</a:t>
                    </a:r>
                  </a:p>
                  <a:p>
                    <a:r>
                      <a:rPr lang="en-US" dirty="0" smtClean="0"/>
                      <a:t>Resource</a:t>
                    </a:r>
                    <a:r>
                      <a:rPr lang="en-US" baseline="0" dirty="0" smtClean="0"/>
                      <a:t> </a:t>
                    </a:r>
                    <a:r>
                      <a:rPr lang="en-US" baseline="0" dirty="0" err="1" smtClean="0"/>
                      <a:t>Centres</a:t>
                    </a:r>
                    <a:endParaRPr lang="en-US" dirty="0"/>
                  </a:p>
                </c:rich>
              </c:tx>
              <c:dLblPos val="r"/>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mtClean="0"/>
                      <a:t>Briefing Notes</a:t>
                    </a:r>
                  </a:p>
                </c:rich>
              </c:tx>
              <c:dLblPos val="r"/>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dirty="0" smtClean="0"/>
                      <a:t>Conferences</a:t>
                    </a:r>
                  </a:p>
                </c:rich>
              </c:tx>
              <c:dLblPos val="r"/>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en-US" smtClean="0"/>
                      <a:t>Bulletins</a:t>
                    </a:r>
                    <a:r>
                      <a:rPr lang="en-US" baseline="0" smtClean="0"/>
                      <a:t> </a:t>
                    </a:r>
                    <a:endParaRPr lang="en-US" smtClean="0"/>
                  </a:p>
                </c:rich>
              </c:tx>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1.8518518518518594E-2"/>
                  <c:y val="2.4261624334758767E-3"/>
                </c:manualLayout>
              </c:layout>
              <c:tx>
                <c:rich>
                  <a:bodyPr/>
                  <a:lstStyle/>
                  <a:p>
                    <a:r>
                      <a:rPr lang="en-US" dirty="0" smtClean="0"/>
                      <a:t>Community</a:t>
                    </a:r>
                    <a:endParaRPr lang="en-US" baseline="0" dirty="0" smtClean="0"/>
                  </a:p>
                  <a:p>
                    <a:r>
                      <a:rPr lang="en-US" baseline="0" dirty="0" smtClean="0"/>
                      <a:t>Of Interest</a:t>
                    </a:r>
                    <a:endParaRPr lang="en-US" dirty="0"/>
                  </a:p>
                </c:rich>
              </c:tx>
              <c:dLblPos val="r"/>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en-US" dirty="0" smtClean="0">
                        <a:solidFill>
                          <a:schemeClr val="tx2"/>
                        </a:solidFill>
                      </a:rPr>
                      <a:t>Training</a:t>
                    </a:r>
                    <a:endParaRPr lang="en-US" dirty="0">
                      <a:solidFill>
                        <a:schemeClr val="tx2"/>
                      </a:solidFill>
                    </a:endParaRPr>
                  </a:p>
                </c:rich>
              </c:tx>
              <c:dLblPos val="r"/>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en-US" dirty="0" smtClean="0">
                        <a:solidFill>
                          <a:schemeClr val="tx2"/>
                        </a:solidFill>
                      </a:rPr>
                      <a:t>Embedded Work</a:t>
                    </a:r>
                  </a:p>
                </c:rich>
              </c:tx>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Sheet1!$A$2:$A$14</c:f>
              <c:numCache>
                <c:formatCode>General</c:formatCode>
                <c:ptCount val="13"/>
                <c:pt idx="0">
                  <c:v>4</c:v>
                </c:pt>
                <c:pt idx="1">
                  <c:v>3</c:v>
                </c:pt>
                <c:pt idx="2">
                  <c:v>4</c:v>
                </c:pt>
                <c:pt idx="3">
                  <c:v>1</c:v>
                </c:pt>
                <c:pt idx="4">
                  <c:v>1</c:v>
                </c:pt>
                <c:pt idx="5">
                  <c:v>1</c:v>
                </c:pt>
                <c:pt idx="6">
                  <c:v>5</c:v>
                </c:pt>
                <c:pt idx="7">
                  <c:v>2</c:v>
                </c:pt>
                <c:pt idx="8">
                  <c:v>0.5</c:v>
                </c:pt>
                <c:pt idx="9">
                  <c:v>0.5</c:v>
                </c:pt>
                <c:pt idx="10">
                  <c:v>3.5</c:v>
                </c:pt>
                <c:pt idx="11">
                  <c:v>0.5</c:v>
                </c:pt>
                <c:pt idx="12">
                  <c:v>4</c:v>
                </c:pt>
              </c:numCache>
            </c:numRef>
          </c:xVal>
          <c:yVal>
            <c:numRef>
              <c:f>Sheet1!$B$2:$B$14</c:f>
              <c:numCache>
                <c:formatCode>General</c:formatCode>
                <c:ptCount val="13"/>
                <c:pt idx="0">
                  <c:v>4</c:v>
                </c:pt>
                <c:pt idx="1">
                  <c:v>4</c:v>
                </c:pt>
                <c:pt idx="2">
                  <c:v>3</c:v>
                </c:pt>
                <c:pt idx="3">
                  <c:v>4</c:v>
                </c:pt>
                <c:pt idx="4">
                  <c:v>3</c:v>
                </c:pt>
                <c:pt idx="5">
                  <c:v>2</c:v>
                </c:pt>
                <c:pt idx="6">
                  <c:v>0.5</c:v>
                </c:pt>
                <c:pt idx="7">
                  <c:v>1</c:v>
                </c:pt>
                <c:pt idx="8">
                  <c:v>1</c:v>
                </c:pt>
                <c:pt idx="9">
                  <c:v>0.5</c:v>
                </c:pt>
                <c:pt idx="10">
                  <c:v>2</c:v>
                </c:pt>
                <c:pt idx="11">
                  <c:v>2.5</c:v>
                </c:pt>
                <c:pt idx="12">
                  <c:v>3.5</c:v>
                </c:pt>
              </c:numCache>
            </c:numRef>
          </c:yVal>
          <c:smooth val="0"/>
        </c:ser>
        <c:dLbls>
          <c:showLegendKey val="0"/>
          <c:showVal val="1"/>
          <c:showCatName val="0"/>
          <c:showSerName val="0"/>
          <c:showPercent val="0"/>
          <c:showBubbleSize val="0"/>
        </c:dLbls>
        <c:axId val="219939032"/>
        <c:axId val="219939424"/>
      </c:scatterChart>
      <c:valAx>
        <c:axId val="219939032"/>
        <c:scaling>
          <c:orientation val="minMax"/>
        </c:scaling>
        <c:delete val="1"/>
        <c:axPos val="b"/>
        <c:title>
          <c:tx>
            <c:rich>
              <a:bodyPr/>
              <a:lstStyle/>
              <a:p>
                <a:pPr>
                  <a:defRPr/>
                </a:pPr>
                <a:endParaRPr lang="en-GB"/>
              </a:p>
              <a:p>
                <a:pPr>
                  <a:defRPr/>
                </a:pPr>
                <a:r>
                  <a:rPr lang="en-GB"/>
                  <a:t>Sustained</a:t>
                </a:r>
              </a:p>
            </c:rich>
          </c:tx>
          <c:overlay val="0"/>
        </c:title>
        <c:numFmt formatCode="General" sourceLinked="1"/>
        <c:majorTickMark val="out"/>
        <c:minorTickMark val="none"/>
        <c:tickLblPos val="none"/>
        <c:crossAx val="219939424"/>
        <c:crosses val="autoZero"/>
        <c:crossBetween val="midCat"/>
      </c:valAx>
      <c:valAx>
        <c:axId val="219939424"/>
        <c:scaling>
          <c:orientation val="minMax"/>
        </c:scaling>
        <c:delete val="1"/>
        <c:axPos val="l"/>
        <c:majorGridlines/>
        <c:title>
          <c:tx>
            <c:rich>
              <a:bodyPr rot="-5400000" vert="horz"/>
              <a:lstStyle/>
              <a:p>
                <a:pPr>
                  <a:defRPr/>
                </a:pPr>
                <a:r>
                  <a:rPr lang="en-GB"/>
                  <a:t>Social, Situated, Starts with Questions</a:t>
                </a:r>
              </a:p>
              <a:p>
                <a:pPr>
                  <a:defRPr/>
                </a:pPr>
                <a:endParaRPr lang="en-GB"/>
              </a:p>
              <a:p>
                <a:pPr>
                  <a:defRPr/>
                </a:pPr>
                <a:endParaRPr lang="en-GB"/>
              </a:p>
            </c:rich>
          </c:tx>
          <c:layout>
            <c:manualLayout>
              <c:xMode val="edge"/>
              <c:yMode val="edge"/>
              <c:x val="4.6296296296296537E-3"/>
              <c:y val="8.4241273533718186E-2"/>
            </c:manualLayout>
          </c:layout>
          <c:overlay val="0"/>
        </c:title>
        <c:numFmt formatCode="General" sourceLinked="1"/>
        <c:majorTickMark val="out"/>
        <c:minorTickMark val="none"/>
        <c:tickLblPos val="none"/>
        <c:crossAx val="219939032"/>
        <c:crosses val="autoZero"/>
        <c:crossBetween val="midCat"/>
      </c:valAx>
    </c:plotArea>
    <c:plotVisOnly val="1"/>
    <c:dispBlanksAs val="gap"/>
    <c:showDLblsOverMax val="0"/>
  </c:chart>
  <c:spPr>
    <a:ln>
      <a:solidFill>
        <a:schemeClr val="tx1">
          <a:lumMod val="50000"/>
          <a:lumOff val="50000"/>
        </a:schemeClr>
      </a:solidFill>
    </a:ln>
  </c:spPr>
  <c:txPr>
    <a:bodyPr/>
    <a:lstStyle/>
    <a:p>
      <a:pPr>
        <a:defRPr sz="12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7BD79-F1AB-4826-A35B-E5B205DE2292}" type="doc">
      <dgm:prSet loTypeId="urn:microsoft.com/office/officeart/2005/8/layout/pyramid2" loCatId="pyramid" qsTypeId="urn:microsoft.com/office/officeart/2005/8/quickstyle/simple1" qsCatId="simple" csTypeId="urn:microsoft.com/office/officeart/2005/8/colors/accent1_2" csCatId="accent1" phldr="1"/>
      <dgm:spPr/>
    </dgm:pt>
    <dgm:pt modelId="{7AB2B62C-984A-4124-B478-47A3F131823C}">
      <dgm:prSet phldrT="[Text]"/>
      <dgm:spPr/>
      <dgm:t>
        <a:bodyPr/>
        <a:lstStyle/>
        <a:p>
          <a:pPr algn="ctr"/>
          <a:r>
            <a:rPr lang="en-GB" dirty="0" smtClean="0"/>
            <a:t>Network of Partners in System Change</a:t>
          </a:r>
          <a:endParaRPr lang="en-GB" dirty="0"/>
        </a:p>
      </dgm:t>
    </dgm:pt>
    <dgm:pt modelId="{288F5B9B-E99A-4470-B0C6-407A3FAC697A}" type="parTrans" cxnId="{2E18E861-4065-4B29-AA0B-53D21C8092BE}">
      <dgm:prSet/>
      <dgm:spPr/>
      <dgm:t>
        <a:bodyPr/>
        <a:lstStyle/>
        <a:p>
          <a:pPr algn="ctr"/>
          <a:endParaRPr lang="en-GB"/>
        </a:p>
      </dgm:t>
    </dgm:pt>
    <dgm:pt modelId="{49D8A7D9-3C99-47AA-8ADA-24F38039F6E1}" type="sibTrans" cxnId="{2E18E861-4065-4B29-AA0B-53D21C8092BE}">
      <dgm:prSet/>
      <dgm:spPr/>
      <dgm:t>
        <a:bodyPr/>
        <a:lstStyle/>
        <a:p>
          <a:pPr algn="ctr"/>
          <a:endParaRPr lang="en-GB"/>
        </a:p>
      </dgm:t>
    </dgm:pt>
    <dgm:pt modelId="{17DAAD47-A6FE-4F46-BE8C-61FADBC389B1}">
      <dgm:prSet phldrT="[Text]"/>
      <dgm:spPr/>
      <dgm:t>
        <a:bodyPr/>
        <a:lstStyle/>
        <a:p>
          <a:pPr algn="ctr"/>
          <a:r>
            <a:rPr lang="en-GB" dirty="0" smtClean="0"/>
            <a:t>Communities of Interest &amp; Engagement</a:t>
          </a:r>
          <a:endParaRPr lang="en-GB" dirty="0"/>
        </a:p>
      </dgm:t>
    </dgm:pt>
    <dgm:pt modelId="{E7661174-57E7-40E5-99FC-F26E3ECB12EF}" type="parTrans" cxnId="{BC42B482-F5E6-44E1-8AE0-81D43B41CAA7}">
      <dgm:prSet/>
      <dgm:spPr/>
      <dgm:t>
        <a:bodyPr/>
        <a:lstStyle/>
        <a:p>
          <a:pPr algn="ctr"/>
          <a:endParaRPr lang="en-GB"/>
        </a:p>
      </dgm:t>
    </dgm:pt>
    <dgm:pt modelId="{1DCAF53E-971E-458C-9D0D-72866EFC1DB2}" type="sibTrans" cxnId="{BC42B482-F5E6-44E1-8AE0-81D43B41CAA7}">
      <dgm:prSet/>
      <dgm:spPr/>
      <dgm:t>
        <a:bodyPr/>
        <a:lstStyle/>
        <a:p>
          <a:pPr algn="ctr"/>
          <a:endParaRPr lang="en-GB"/>
        </a:p>
      </dgm:t>
    </dgm:pt>
    <dgm:pt modelId="{AF775C69-4A14-41A3-AD27-61F68CF0F035}">
      <dgm:prSet phldrT="[Text]"/>
      <dgm:spPr/>
      <dgm:t>
        <a:bodyPr/>
        <a:lstStyle/>
        <a:p>
          <a:pPr algn="ctr"/>
          <a:r>
            <a:rPr lang="en-GB" dirty="0" smtClean="0"/>
            <a:t>Information &amp; Awareness Activities</a:t>
          </a:r>
          <a:endParaRPr lang="en-GB" dirty="0"/>
        </a:p>
      </dgm:t>
    </dgm:pt>
    <dgm:pt modelId="{E3110B1B-A98E-4BC3-9179-BF84848C61DE}" type="parTrans" cxnId="{F8351CAE-1FBC-48FA-A5D1-BAAB17E80FE5}">
      <dgm:prSet/>
      <dgm:spPr/>
      <dgm:t>
        <a:bodyPr/>
        <a:lstStyle/>
        <a:p>
          <a:pPr algn="ctr"/>
          <a:endParaRPr lang="en-GB"/>
        </a:p>
      </dgm:t>
    </dgm:pt>
    <dgm:pt modelId="{0FBC7FAD-73EF-4535-AAAE-F847E71D55C6}" type="sibTrans" cxnId="{F8351CAE-1FBC-48FA-A5D1-BAAB17E80FE5}">
      <dgm:prSet/>
      <dgm:spPr/>
      <dgm:t>
        <a:bodyPr/>
        <a:lstStyle/>
        <a:p>
          <a:pPr algn="ctr"/>
          <a:endParaRPr lang="en-GB"/>
        </a:p>
      </dgm:t>
    </dgm:pt>
    <dgm:pt modelId="{5589D9E1-BF6D-4B1B-8050-ECD5D680D15A}">
      <dgm:prSet phldrT="[Text]"/>
      <dgm:spPr/>
      <dgm:t>
        <a:bodyPr/>
        <a:lstStyle/>
        <a:p>
          <a:pPr algn="ctr"/>
          <a:r>
            <a:rPr lang="en-GB" dirty="0" smtClean="0"/>
            <a:t>Service Tours, Visits &amp; Shadowing</a:t>
          </a:r>
          <a:endParaRPr lang="en-GB" dirty="0"/>
        </a:p>
      </dgm:t>
    </dgm:pt>
    <dgm:pt modelId="{850F9087-5297-41AE-B75F-B7BB02705722}" type="parTrans" cxnId="{9238410A-29C3-43A6-A147-118312BCD766}">
      <dgm:prSet/>
      <dgm:spPr/>
      <dgm:t>
        <a:bodyPr/>
        <a:lstStyle/>
        <a:p>
          <a:pPr algn="ctr"/>
          <a:endParaRPr lang="en-GB"/>
        </a:p>
      </dgm:t>
    </dgm:pt>
    <dgm:pt modelId="{0C9CF533-D011-49C9-8367-F3816B5F2188}" type="sibTrans" cxnId="{9238410A-29C3-43A6-A147-118312BCD766}">
      <dgm:prSet/>
      <dgm:spPr/>
      <dgm:t>
        <a:bodyPr/>
        <a:lstStyle/>
        <a:p>
          <a:pPr algn="ctr"/>
          <a:endParaRPr lang="en-GB"/>
        </a:p>
      </dgm:t>
    </dgm:pt>
    <dgm:pt modelId="{79B8EDB8-92AE-44A6-A963-8DF7C2502F9F}">
      <dgm:prSet phldrT="[Text]"/>
      <dgm:spPr/>
      <dgm:t>
        <a:bodyPr/>
        <a:lstStyle/>
        <a:p>
          <a:pPr algn="ctr"/>
          <a:r>
            <a:rPr lang="en-GB" dirty="0" smtClean="0"/>
            <a:t>Implementer Action Learning Sets</a:t>
          </a:r>
          <a:endParaRPr lang="en-GB" dirty="0"/>
        </a:p>
      </dgm:t>
    </dgm:pt>
    <dgm:pt modelId="{58029CF5-7F3E-458D-AFDA-54E36E8294B9}" type="parTrans" cxnId="{50DE9AC7-1C3E-4D3C-A357-15C40FCE2EDB}">
      <dgm:prSet/>
      <dgm:spPr/>
      <dgm:t>
        <a:bodyPr/>
        <a:lstStyle/>
        <a:p>
          <a:pPr algn="ctr"/>
          <a:endParaRPr lang="en-GB"/>
        </a:p>
      </dgm:t>
    </dgm:pt>
    <dgm:pt modelId="{C87CDF13-DDBD-4928-B1E6-F4621CC07446}" type="sibTrans" cxnId="{50DE9AC7-1C3E-4D3C-A357-15C40FCE2EDB}">
      <dgm:prSet/>
      <dgm:spPr/>
      <dgm:t>
        <a:bodyPr/>
        <a:lstStyle/>
        <a:p>
          <a:pPr algn="ctr"/>
          <a:endParaRPr lang="en-GB"/>
        </a:p>
      </dgm:t>
    </dgm:pt>
    <dgm:pt modelId="{D891F6DA-60B5-4DDD-BEDF-6F509A568880}" type="pres">
      <dgm:prSet presAssocID="{3A17BD79-F1AB-4826-A35B-E5B205DE2292}" presName="compositeShape" presStyleCnt="0">
        <dgm:presLayoutVars>
          <dgm:dir/>
          <dgm:resizeHandles/>
        </dgm:presLayoutVars>
      </dgm:prSet>
      <dgm:spPr/>
    </dgm:pt>
    <dgm:pt modelId="{0F468C0B-F08A-4567-A84A-F0FC9116EE42}" type="pres">
      <dgm:prSet presAssocID="{3A17BD79-F1AB-4826-A35B-E5B205DE2292}" presName="pyramid" presStyleLbl="node1" presStyleIdx="0" presStyleCnt="1" custLinFactNeighborX="14230"/>
      <dgm:spPr/>
      <dgm:t>
        <a:bodyPr/>
        <a:lstStyle/>
        <a:p>
          <a:endParaRPr lang="en-GB"/>
        </a:p>
      </dgm:t>
    </dgm:pt>
    <dgm:pt modelId="{5F732FE9-016C-4793-A8EB-B71DF11AA554}" type="pres">
      <dgm:prSet presAssocID="{3A17BD79-F1AB-4826-A35B-E5B205DE2292}" presName="theList" presStyleCnt="0"/>
      <dgm:spPr/>
    </dgm:pt>
    <dgm:pt modelId="{3EC26DB8-D934-455C-95BF-E07B2B6CE0C0}" type="pres">
      <dgm:prSet presAssocID="{7AB2B62C-984A-4124-B478-47A3F131823C}" presName="aNode" presStyleLbl="fgAcc1" presStyleIdx="0" presStyleCnt="5" custLinFactNeighborX="42501" custLinFactNeighborY="2981">
        <dgm:presLayoutVars>
          <dgm:bulletEnabled val="1"/>
        </dgm:presLayoutVars>
      </dgm:prSet>
      <dgm:spPr/>
      <dgm:t>
        <a:bodyPr/>
        <a:lstStyle/>
        <a:p>
          <a:endParaRPr lang="en-GB"/>
        </a:p>
      </dgm:t>
    </dgm:pt>
    <dgm:pt modelId="{F8C1B996-0D33-4287-914F-1D64EA808BBA}" type="pres">
      <dgm:prSet presAssocID="{7AB2B62C-984A-4124-B478-47A3F131823C}" presName="aSpace" presStyleCnt="0"/>
      <dgm:spPr/>
    </dgm:pt>
    <dgm:pt modelId="{18F87AB0-13EB-4E39-90FF-76CDEEB4E445}" type="pres">
      <dgm:prSet presAssocID="{79B8EDB8-92AE-44A6-A963-8DF7C2502F9F}" presName="aNode" presStyleLbl="fgAcc1" presStyleIdx="1" presStyleCnt="5" custLinFactNeighborX="42501" custLinFactNeighborY="8849">
        <dgm:presLayoutVars>
          <dgm:bulletEnabled val="1"/>
        </dgm:presLayoutVars>
      </dgm:prSet>
      <dgm:spPr/>
      <dgm:t>
        <a:bodyPr/>
        <a:lstStyle/>
        <a:p>
          <a:endParaRPr lang="en-GB"/>
        </a:p>
      </dgm:t>
    </dgm:pt>
    <dgm:pt modelId="{06977F67-EC4C-416E-AEC5-124E77EDEB68}" type="pres">
      <dgm:prSet presAssocID="{79B8EDB8-92AE-44A6-A963-8DF7C2502F9F}" presName="aSpace" presStyleCnt="0"/>
      <dgm:spPr/>
    </dgm:pt>
    <dgm:pt modelId="{D828F23C-7A50-45E3-BEF6-C00CC5F814DA}" type="pres">
      <dgm:prSet presAssocID="{17DAAD47-A6FE-4F46-BE8C-61FADBC389B1}" presName="aNode" presStyleLbl="fgAcc1" presStyleIdx="2" presStyleCnt="5" custLinFactNeighborX="42501" custLinFactNeighborY="14717">
        <dgm:presLayoutVars>
          <dgm:bulletEnabled val="1"/>
        </dgm:presLayoutVars>
      </dgm:prSet>
      <dgm:spPr/>
      <dgm:t>
        <a:bodyPr/>
        <a:lstStyle/>
        <a:p>
          <a:endParaRPr lang="en-GB"/>
        </a:p>
      </dgm:t>
    </dgm:pt>
    <dgm:pt modelId="{7E08D187-70B7-4F67-BAA7-2C95798913DF}" type="pres">
      <dgm:prSet presAssocID="{17DAAD47-A6FE-4F46-BE8C-61FADBC389B1}" presName="aSpace" presStyleCnt="0"/>
      <dgm:spPr/>
    </dgm:pt>
    <dgm:pt modelId="{51D272DA-1BBB-494A-B145-F4323DB0B60A}" type="pres">
      <dgm:prSet presAssocID="{5589D9E1-BF6D-4B1B-8050-ECD5D680D15A}" presName="aNode" presStyleLbl="fgAcc1" presStyleIdx="3" presStyleCnt="5" custLinFactNeighborX="42501" custLinFactNeighborY="20584">
        <dgm:presLayoutVars>
          <dgm:bulletEnabled val="1"/>
        </dgm:presLayoutVars>
      </dgm:prSet>
      <dgm:spPr/>
      <dgm:t>
        <a:bodyPr/>
        <a:lstStyle/>
        <a:p>
          <a:endParaRPr lang="en-GB"/>
        </a:p>
      </dgm:t>
    </dgm:pt>
    <dgm:pt modelId="{E9BA429A-0EFF-4341-B689-26EC75BA58F7}" type="pres">
      <dgm:prSet presAssocID="{5589D9E1-BF6D-4B1B-8050-ECD5D680D15A}" presName="aSpace" presStyleCnt="0"/>
      <dgm:spPr/>
    </dgm:pt>
    <dgm:pt modelId="{C7E5B49F-E3A9-4002-B212-FD6E025CE60E}" type="pres">
      <dgm:prSet presAssocID="{AF775C69-4A14-41A3-AD27-61F68CF0F035}" presName="aNode" presStyleLbl="fgAcc1" presStyleIdx="4" presStyleCnt="5" custLinFactNeighborX="42501" custLinFactNeighborY="26453">
        <dgm:presLayoutVars>
          <dgm:bulletEnabled val="1"/>
        </dgm:presLayoutVars>
      </dgm:prSet>
      <dgm:spPr/>
      <dgm:t>
        <a:bodyPr/>
        <a:lstStyle/>
        <a:p>
          <a:endParaRPr lang="en-GB"/>
        </a:p>
      </dgm:t>
    </dgm:pt>
    <dgm:pt modelId="{199AAC9A-43E7-4EE5-8E22-0423FF1D6017}" type="pres">
      <dgm:prSet presAssocID="{AF775C69-4A14-41A3-AD27-61F68CF0F035}" presName="aSpace" presStyleCnt="0"/>
      <dgm:spPr/>
    </dgm:pt>
  </dgm:ptLst>
  <dgm:cxnLst>
    <dgm:cxn modelId="{2E18E861-4065-4B29-AA0B-53D21C8092BE}" srcId="{3A17BD79-F1AB-4826-A35B-E5B205DE2292}" destId="{7AB2B62C-984A-4124-B478-47A3F131823C}" srcOrd="0" destOrd="0" parTransId="{288F5B9B-E99A-4470-B0C6-407A3FAC697A}" sibTransId="{49D8A7D9-3C99-47AA-8ADA-24F38039F6E1}"/>
    <dgm:cxn modelId="{50DE9AC7-1C3E-4D3C-A357-15C40FCE2EDB}" srcId="{3A17BD79-F1AB-4826-A35B-E5B205DE2292}" destId="{79B8EDB8-92AE-44A6-A963-8DF7C2502F9F}" srcOrd="1" destOrd="0" parTransId="{58029CF5-7F3E-458D-AFDA-54E36E8294B9}" sibTransId="{C87CDF13-DDBD-4928-B1E6-F4621CC07446}"/>
    <dgm:cxn modelId="{9238410A-29C3-43A6-A147-118312BCD766}" srcId="{3A17BD79-F1AB-4826-A35B-E5B205DE2292}" destId="{5589D9E1-BF6D-4B1B-8050-ECD5D680D15A}" srcOrd="3" destOrd="0" parTransId="{850F9087-5297-41AE-B75F-B7BB02705722}" sibTransId="{0C9CF533-D011-49C9-8367-F3816B5F2188}"/>
    <dgm:cxn modelId="{2C1E5C84-3970-41EC-8870-7154C15563A8}" type="presOf" srcId="{5589D9E1-BF6D-4B1B-8050-ECD5D680D15A}" destId="{51D272DA-1BBB-494A-B145-F4323DB0B60A}" srcOrd="0" destOrd="0" presId="urn:microsoft.com/office/officeart/2005/8/layout/pyramid2"/>
    <dgm:cxn modelId="{0E6D7815-AB19-45A0-96DB-147DAF218434}" type="presOf" srcId="{AF775C69-4A14-41A3-AD27-61F68CF0F035}" destId="{C7E5B49F-E3A9-4002-B212-FD6E025CE60E}" srcOrd="0" destOrd="0" presId="urn:microsoft.com/office/officeart/2005/8/layout/pyramid2"/>
    <dgm:cxn modelId="{F8351CAE-1FBC-48FA-A5D1-BAAB17E80FE5}" srcId="{3A17BD79-F1AB-4826-A35B-E5B205DE2292}" destId="{AF775C69-4A14-41A3-AD27-61F68CF0F035}" srcOrd="4" destOrd="0" parTransId="{E3110B1B-A98E-4BC3-9179-BF84848C61DE}" sibTransId="{0FBC7FAD-73EF-4535-AAAE-F847E71D55C6}"/>
    <dgm:cxn modelId="{DD713398-25B0-4E71-AA10-3C5B5C0F6295}" type="presOf" srcId="{79B8EDB8-92AE-44A6-A963-8DF7C2502F9F}" destId="{18F87AB0-13EB-4E39-90FF-76CDEEB4E445}" srcOrd="0" destOrd="0" presId="urn:microsoft.com/office/officeart/2005/8/layout/pyramid2"/>
    <dgm:cxn modelId="{45DA66A8-9383-4FCE-8F91-644A6A9EBC30}" type="presOf" srcId="{7AB2B62C-984A-4124-B478-47A3F131823C}" destId="{3EC26DB8-D934-455C-95BF-E07B2B6CE0C0}" srcOrd="0" destOrd="0" presId="urn:microsoft.com/office/officeart/2005/8/layout/pyramid2"/>
    <dgm:cxn modelId="{444E3E59-6E09-4F79-9EC2-DAACDD4C3BC1}" type="presOf" srcId="{3A17BD79-F1AB-4826-A35B-E5B205DE2292}" destId="{D891F6DA-60B5-4DDD-BEDF-6F509A568880}" srcOrd="0" destOrd="0" presId="urn:microsoft.com/office/officeart/2005/8/layout/pyramid2"/>
    <dgm:cxn modelId="{BC42B482-F5E6-44E1-8AE0-81D43B41CAA7}" srcId="{3A17BD79-F1AB-4826-A35B-E5B205DE2292}" destId="{17DAAD47-A6FE-4F46-BE8C-61FADBC389B1}" srcOrd="2" destOrd="0" parTransId="{E7661174-57E7-40E5-99FC-F26E3ECB12EF}" sibTransId="{1DCAF53E-971E-458C-9D0D-72866EFC1DB2}"/>
    <dgm:cxn modelId="{CEF04FC3-B26B-4A3A-A4CE-E24C412622A0}" type="presOf" srcId="{17DAAD47-A6FE-4F46-BE8C-61FADBC389B1}" destId="{D828F23C-7A50-45E3-BEF6-C00CC5F814DA}" srcOrd="0" destOrd="0" presId="urn:microsoft.com/office/officeart/2005/8/layout/pyramid2"/>
    <dgm:cxn modelId="{D438E71F-F143-4E19-B882-69747749705C}" type="presParOf" srcId="{D891F6DA-60B5-4DDD-BEDF-6F509A568880}" destId="{0F468C0B-F08A-4567-A84A-F0FC9116EE42}" srcOrd="0" destOrd="0" presId="urn:microsoft.com/office/officeart/2005/8/layout/pyramid2"/>
    <dgm:cxn modelId="{FAB2A1B1-18CB-4792-A179-99E17A270786}" type="presParOf" srcId="{D891F6DA-60B5-4DDD-BEDF-6F509A568880}" destId="{5F732FE9-016C-4793-A8EB-B71DF11AA554}" srcOrd="1" destOrd="0" presId="urn:microsoft.com/office/officeart/2005/8/layout/pyramid2"/>
    <dgm:cxn modelId="{5CE94D97-D7CA-42E6-9AFB-247A3E8F3240}" type="presParOf" srcId="{5F732FE9-016C-4793-A8EB-B71DF11AA554}" destId="{3EC26DB8-D934-455C-95BF-E07B2B6CE0C0}" srcOrd="0" destOrd="0" presId="urn:microsoft.com/office/officeart/2005/8/layout/pyramid2"/>
    <dgm:cxn modelId="{37D56EE4-4D8A-420B-A5FE-3B44DA7FFAF9}" type="presParOf" srcId="{5F732FE9-016C-4793-A8EB-B71DF11AA554}" destId="{F8C1B996-0D33-4287-914F-1D64EA808BBA}" srcOrd="1" destOrd="0" presId="urn:microsoft.com/office/officeart/2005/8/layout/pyramid2"/>
    <dgm:cxn modelId="{B3755546-F104-4E93-A4AF-0C5E5C014540}" type="presParOf" srcId="{5F732FE9-016C-4793-A8EB-B71DF11AA554}" destId="{18F87AB0-13EB-4E39-90FF-76CDEEB4E445}" srcOrd="2" destOrd="0" presId="urn:microsoft.com/office/officeart/2005/8/layout/pyramid2"/>
    <dgm:cxn modelId="{CE28B2DB-5822-43E9-B974-3436E55836A6}" type="presParOf" srcId="{5F732FE9-016C-4793-A8EB-B71DF11AA554}" destId="{06977F67-EC4C-416E-AEC5-124E77EDEB68}" srcOrd="3" destOrd="0" presId="urn:microsoft.com/office/officeart/2005/8/layout/pyramid2"/>
    <dgm:cxn modelId="{D8D03055-3527-4FEF-BF7C-81D6CD0ED641}" type="presParOf" srcId="{5F732FE9-016C-4793-A8EB-B71DF11AA554}" destId="{D828F23C-7A50-45E3-BEF6-C00CC5F814DA}" srcOrd="4" destOrd="0" presId="urn:microsoft.com/office/officeart/2005/8/layout/pyramid2"/>
    <dgm:cxn modelId="{023DAFB7-AA23-46BE-A791-3FD8BCC9DCA2}" type="presParOf" srcId="{5F732FE9-016C-4793-A8EB-B71DF11AA554}" destId="{7E08D187-70B7-4F67-BAA7-2C95798913DF}" srcOrd="5" destOrd="0" presId="urn:microsoft.com/office/officeart/2005/8/layout/pyramid2"/>
    <dgm:cxn modelId="{9319677E-AD66-49F1-8D00-6627A2B2EF2A}" type="presParOf" srcId="{5F732FE9-016C-4793-A8EB-B71DF11AA554}" destId="{51D272DA-1BBB-494A-B145-F4323DB0B60A}" srcOrd="6" destOrd="0" presId="urn:microsoft.com/office/officeart/2005/8/layout/pyramid2"/>
    <dgm:cxn modelId="{8DE9EFEA-87D0-4D38-8984-93DD5C9B3B44}" type="presParOf" srcId="{5F732FE9-016C-4793-A8EB-B71DF11AA554}" destId="{E9BA429A-0EFF-4341-B689-26EC75BA58F7}" srcOrd="7" destOrd="0" presId="urn:microsoft.com/office/officeart/2005/8/layout/pyramid2"/>
    <dgm:cxn modelId="{0F3F8D72-C628-4124-B0BA-91267F6F3D6E}" type="presParOf" srcId="{5F732FE9-016C-4793-A8EB-B71DF11AA554}" destId="{C7E5B49F-E3A9-4002-B212-FD6E025CE60E}" srcOrd="8" destOrd="0" presId="urn:microsoft.com/office/officeart/2005/8/layout/pyramid2"/>
    <dgm:cxn modelId="{6080E795-2128-46C5-8466-90ADDA3D944C}" type="presParOf" srcId="{5F732FE9-016C-4793-A8EB-B71DF11AA554}" destId="{199AAC9A-43E7-4EE5-8E22-0423FF1D6017}" srcOrd="9" destOrd="0" presId="urn:microsoft.com/office/officeart/2005/8/layout/pyramid2"/>
  </dgm:cxnLst>
  <dgm:bg>
    <a:solidFill>
      <a:srgbClr val="E9EEEE"/>
    </a:solidFill>
  </dgm:bg>
  <dgm:whole>
    <a:ln>
      <a:solidFill>
        <a:schemeClr val="tx1">
          <a:lumMod val="50000"/>
          <a:lumOff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0.09354</cdr:x>
      <cdr:y>0.07692</cdr:y>
    </cdr:from>
    <cdr:to>
      <cdr:x>0.09354</cdr:x>
      <cdr:y>0.88173</cdr:y>
    </cdr:to>
    <cdr:sp macro="" textlink="">
      <cdr:nvSpPr>
        <cdr:cNvPr id="4" name="Straight Arrow Connector 3"/>
        <cdr:cNvSpPr/>
      </cdr:nvSpPr>
      <cdr:spPr>
        <a:xfrm xmlns:a="http://schemas.openxmlformats.org/drawingml/2006/main" flipV="1">
          <a:off x="432048" y="216024"/>
          <a:ext cx="0" cy="2260158"/>
        </a:xfrm>
        <a:prstGeom xmlns:a="http://schemas.openxmlformats.org/drawingml/2006/main" prst="straightConnector1">
          <a:avLst/>
        </a:prstGeom>
        <a:noFill xmlns:a="http://schemas.openxmlformats.org/drawingml/2006/main"/>
        <a:ln xmlns:a="http://schemas.openxmlformats.org/drawingml/2006/main" w="38100" cap="flat" cmpd="sng" algn="ctr">
          <a:solidFill>
            <a:srgbClr val="727CA3"/>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Gill Sans MT"/>
            </a:defRPr>
          </a:lvl1pPr>
          <a:lvl2pPr marL="457200" indent="0">
            <a:defRPr sz="1100">
              <a:solidFill>
                <a:sysClr val="windowText" lastClr="000000"/>
              </a:solidFill>
              <a:latin typeface="Gill Sans MT"/>
            </a:defRPr>
          </a:lvl2pPr>
          <a:lvl3pPr marL="914400" indent="0">
            <a:defRPr sz="1100">
              <a:solidFill>
                <a:sysClr val="windowText" lastClr="000000"/>
              </a:solidFill>
              <a:latin typeface="Gill Sans MT"/>
            </a:defRPr>
          </a:lvl3pPr>
          <a:lvl4pPr marL="1371600" indent="0">
            <a:defRPr sz="1100">
              <a:solidFill>
                <a:sysClr val="windowText" lastClr="000000"/>
              </a:solidFill>
              <a:latin typeface="Gill Sans MT"/>
            </a:defRPr>
          </a:lvl4pPr>
          <a:lvl5pPr marL="1828800" indent="0">
            <a:defRPr sz="1100">
              <a:solidFill>
                <a:sysClr val="windowText" lastClr="000000"/>
              </a:solidFill>
              <a:latin typeface="Gill Sans MT"/>
            </a:defRPr>
          </a:lvl5pPr>
          <a:lvl6pPr marL="2286000" indent="0">
            <a:defRPr sz="1100">
              <a:solidFill>
                <a:sysClr val="windowText" lastClr="000000"/>
              </a:solidFill>
              <a:latin typeface="Gill Sans MT"/>
            </a:defRPr>
          </a:lvl6pPr>
          <a:lvl7pPr marL="2743200" indent="0">
            <a:defRPr sz="1100">
              <a:solidFill>
                <a:sysClr val="windowText" lastClr="000000"/>
              </a:solidFill>
              <a:latin typeface="Gill Sans MT"/>
            </a:defRPr>
          </a:lvl7pPr>
          <a:lvl8pPr marL="3200400" indent="0">
            <a:defRPr sz="1100">
              <a:solidFill>
                <a:sysClr val="windowText" lastClr="000000"/>
              </a:solidFill>
              <a:latin typeface="Gill Sans MT"/>
            </a:defRPr>
          </a:lvl8pPr>
          <a:lvl9pPr marL="3657600" indent="0">
            <a:defRPr sz="1100">
              <a:solidFill>
                <a:sysClr val="windowText" lastClr="000000"/>
              </a:solidFill>
              <a:latin typeface="Gill Sans MT"/>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CE6D0DE-6DF8-4445-8F32-F468F310F729}" type="datetimeFigureOut">
              <a:rPr lang="en-GB" smtClean="0"/>
              <a:t>22/11/2017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0E34E0A-ADF0-41CB-9F06-73DA20C62F3F}" type="slidenum">
              <a:rPr lang="en-GB" smtClean="0"/>
              <a:t>‹#›</a:t>
            </a:fld>
            <a:endParaRPr lang="en-GB"/>
          </a:p>
        </p:txBody>
      </p:sp>
    </p:spTree>
    <p:extLst>
      <p:ext uri="{BB962C8B-B14F-4D97-AF65-F5344CB8AC3E}">
        <p14:creationId xmlns:p14="http://schemas.microsoft.com/office/powerpoint/2010/main" val="798230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F072525-2C68-4225-B01D-C94852867660}" type="datetimeFigureOut">
              <a:rPr lang="en-GB" smtClean="0"/>
              <a:pPr/>
              <a:t>22/11/2017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2076132-D26D-443B-A8CD-F1E7770EFABE}" type="slidenum">
              <a:rPr lang="en-GB" smtClean="0"/>
              <a:pPr/>
              <a:t>‹#›</a:t>
            </a:fld>
            <a:endParaRPr lang="en-GB"/>
          </a:p>
        </p:txBody>
      </p:sp>
    </p:spTree>
    <p:extLst>
      <p:ext uri="{BB962C8B-B14F-4D97-AF65-F5344CB8AC3E}">
        <p14:creationId xmlns:p14="http://schemas.microsoft.com/office/powerpoint/2010/main" val="1235914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924A749-AA63-401A-A2C6-6FECDC3E21FB}" type="datetime1">
              <a:rPr lang="en-GB" smtClean="0"/>
              <a:pPr/>
              <a:t>22/11/2017</a:t>
            </a:fld>
            <a:endParaRPr lang="en-GB"/>
          </a:p>
        </p:txBody>
      </p:sp>
      <p:sp>
        <p:nvSpPr>
          <p:cNvPr id="17" name="Footer Placeholder 16"/>
          <p:cNvSpPr>
            <a:spLocks noGrp="1"/>
          </p:cNvSpPr>
          <p:nvPr>
            <p:ph type="ftr" sz="quarter" idx="11"/>
          </p:nvPr>
        </p:nvSpPr>
        <p:spPr>
          <a:xfrm>
            <a:off x="2898648" y="6355080"/>
            <a:ext cx="3474720" cy="365760"/>
          </a:xfrm>
        </p:spPr>
        <p:txBody>
          <a:bodyPr/>
          <a:lstStyle/>
          <a:p>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9C967606-C20F-4DEE-A802-9C2674EC04BA}" type="slidenum">
              <a:rPr lang="en-GB" smtClean="0"/>
              <a:pPr/>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51E87A-DE29-457B-BF40-1F37864E1F0D}" type="datetime1">
              <a:rPr lang="en-GB" smtClean="0"/>
              <a:pPr/>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67606-C20F-4DEE-A802-9C2674EC04B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37BF69-1B16-4C26-B75A-29ACC6870697}" type="datetime1">
              <a:rPr lang="en-GB" smtClean="0"/>
              <a:pPr/>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67606-C20F-4DEE-A802-9C2674EC04BA}" type="slidenum">
              <a:rPr lang="en-GB" smtClean="0"/>
              <a:pPr/>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A743417-78FF-47BA-8951-09E6BB2BA8B5}" type="datetime1">
              <a:rPr lang="en-GB" smtClean="0"/>
              <a:pPr/>
              <a:t>22/11/2017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67606-C20F-4DEE-A802-9C2674EC04BA}" type="slidenum">
              <a:rPr lang="en-GB" smtClean="0"/>
              <a:pPr/>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03FD0D3-B4FD-46F6-B0CE-4374B9BF66E5}" type="datetime1">
              <a:rPr lang="en-GB" smtClean="0"/>
              <a:pPr/>
              <a:t>22/11/2017</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9C967606-C20F-4DEE-A802-9C2674EC04BA}" type="slidenum">
              <a:rPr lang="en-GB" smtClean="0"/>
              <a:pPr/>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706F641-DB2B-49C9-8AC5-07EE3F0B5370}" type="datetime1">
              <a:rPr lang="en-GB" smtClean="0"/>
              <a:pPr/>
              <a:t>22/11/2017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67606-C20F-4DEE-A802-9C2674EC04BA}" type="slidenum">
              <a:rPr lang="en-GB" smtClean="0"/>
              <a:pPr/>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F314B4B-4B04-4385-BCE8-7F39BD131AB1}" type="datetime1">
              <a:rPr lang="en-GB" smtClean="0"/>
              <a:pPr/>
              <a:t>22/11/2017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967606-C20F-4DEE-A802-9C2674EC04BA}" type="slidenum">
              <a:rPr lang="en-GB" smtClean="0"/>
              <a:pPr/>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F96271-FD07-49CF-8E4D-2C096A53B784}" type="datetime1">
              <a:rPr lang="en-GB" smtClean="0"/>
              <a:pPr/>
              <a:t>22/11/2017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967606-C20F-4DEE-A802-9C2674EC04BA}" type="slidenum">
              <a:rPr lang="en-GB" smtClean="0"/>
              <a:pPr/>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165B8-5EFD-4946-A859-09EA67A9D8AA}" type="datetime1">
              <a:rPr lang="en-GB" smtClean="0"/>
              <a:pPr/>
              <a:t>22/11/2017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967606-C20F-4DEE-A802-9C2674EC04BA}" type="slidenum">
              <a:rPr lang="en-GB" smtClean="0"/>
              <a:pPr/>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2537798-F6CA-4D7B-B0EE-F26ECCFDE70F}" type="datetime1">
              <a:rPr lang="en-GB" smtClean="0"/>
              <a:pPr/>
              <a:t>22/11/2017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67606-C20F-4DEE-A802-9C2674EC04BA}" type="slidenum">
              <a:rPr lang="en-GB" smtClean="0"/>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64582A-5CB6-4A69-8F7F-2C30EB235077}" type="datetime1">
              <a:rPr lang="en-GB" smtClean="0"/>
              <a:pPr/>
              <a:t>22/11/2017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67606-C20F-4DEE-A802-9C2674EC04BA}" type="slidenum">
              <a:rPr lang="en-GB" smtClean="0"/>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AC3BC17-F10C-46B1-8D06-E71B4CAF3A14}" type="datetime1">
              <a:rPr lang="en-GB" smtClean="0"/>
              <a:pPr/>
              <a:t>22/11/2017</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C967606-C20F-4DEE-A802-9C2674EC04BA}" type="slidenum">
              <a:rPr lang="en-GB" smtClean="0"/>
              <a:pPr/>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400" b="1" dirty="0" smtClean="0"/>
              <a:t>Social Pedagogy &amp; Organisational Change</a:t>
            </a:r>
            <a:br>
              <a:rPr lang="en-GB" sz="2400" b="1" dirty="0" smtClean="0"/>
            </a:br>
            <a:r>
              <a:rPr lang="en-GB" sz="2400" b="1" dirty="0" smtClean="0"/>
              <a:t>Janet Grauberg</a:t>
            </a:r>
            <a:endParaRPr lang="en-GB" sz="2400" b="1" dirty="0"/>
          </a:p>
        </p:txBody>
      </p:sp>
      <p:sp>
        <p:nvSpPr>
          <p:cNvPr id="3" name="Subtitle 2"/>
          <p:cNvSpPr>
            <a:spLocks noGrp="1"/>
          </p:cNvSpPr>
          <p:nvPr>
            <p:ph type="subTitle" idx="1"/>
          </p:nvPr>
        </p:nvSpPr>
        <p:spPr/>
        <p:txBody>
          <a:bodyPr/>
          <a:lstStyle/>
          <a:p>
            <a:r>
              <a:rPr lang="en-GB" b="1" dirty="0" smtClean="0"/>
              <a:t>SPPA Webinar 22 November 2017</a:t>
            </a:r>
            <a:endParaRPr lang="en-GB"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967606-C20F-4DEE-A802-9C2674EC04BA}" type="slidenum">
              <a:rPr lang="en-GB" smtClean="0"/>
              <a:pPr/>
              <a:t>10</a:t>
            </a:fld>
            <a:endParaRPr lang="en-GB"/>
          </a:p>
        </p:txBody>
      </p:sp>
      <p:graphicFrame>
        <p:nvGraphicFramePr>
          <p:cNvPr id="5" name="Content Placeholder 4"/>
          <p:cNvGraphicFramePr>
            <a:graphicFrameLocks noGrp="1"/>
          </p:cNvGraphicFramePr>
          <p:nvPr>
            <p:ph sz="quarter" idx="1"/>
          </p:nvPr>
        </p:nvGraphicFramePr>
        <p:xfrm>
          <a:off x="395536" y="548680"/>
          <a:ext cx="8352928" cy="5815568"/>
        </p:xfrm>
        <a:graphic>
          <a:graphicData uri="http://schemas.openxmlformats.org/drawingml/2006/table">
            <a:tbl>
              <a:tblPr firstRow="1" bandRow="1">
                <a:tableStyleId>{5C22544A-7EE6-4342-B048-85BDC9FD1C3A}</a:tableStyleId>
              </a:tblPr>
              <a:tblGrid>
                <a:gridCol w="1512168"/>
                <a:gridCol w="6840760"/>
              </a:tblGrid>
              <a:tr h="64807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Empowerment: </a:t>
                      </a:r>
                      <a:r>
                        <a:rPr lang="en-GB" sz="2000" baseline="0" dirty="0" smtClean="0"/>
                        <a:t> taking part in decisions that affect our lives (1)</a:t>
                      </a:r>
                      <a:endParaRPr lang="en-GB" sz="2000" dirty="0" smtClean="0"/>
                    </a:p>
                  </a:txBody>
                  <a:tcPr anchor="ctr"/>
                </a:tc>
                <a:tc hMerge="1">
                  <a:txBody>
                    <a:bodyPr/>
                    <a:lstStyle/>
                    <a:p>
                      <a:endParaRPr lang="en-GB" dirty="0"/>
                    </a:p>
                  </a:txBody>
                  <a:tcPr/>
                </a:tc>
              </a:tr>
              <a:tr h="504056">
                <a:tc gridSpan="2">
                  <a:txBody>
                    <a:bodyPr/>
                    <a:lstStyle/>
                    <a:p>
                      <a:r>
                        <a:rPr lang="en-GB" sz="2000" dirty="0" smtClean="0"/>
                        <a:t>Organisational Change Aspect:  Approach to achieving change</a:t>
                      </a:r>
                      <a:endParaRPr lang="en-GB" sz="2000" dirty="0"/>
                    </a:p>
                  </a:txBody>
                  <a:tcPr anchor="ctr"/>
                </a:tc>
                <a:tc hMerge="1">
                  <a:txBody>
                    <a:bodyPr/>
                    <a:lstStyle/>
                    <a:p>
                      <a:endParaRPr lang="en-GB" dirty="0"/>
                    </a:p>
                  </a:txBody>
                  <a:tcPr/>
                </a:tc>
              </a:tr>
              <a:tr h="370840">
                <a:tc>
                  <a:txBody>
                    <a:bodyPr/>
                    <a:lstStyle/>
                    <a:p>
                      <a:r>
                        <a:rPr lang="en-GB" sz="2000" dirty="0" smtClean="0"/>
                        <a:t>Traditional</a:t>
                      </a:r>
                      <a:r>
                        <a:rPr lang="en-GB" sz="2000" baseline="0" dirty="0" smtClean="0"/>
                        <a:t> Approach :</a:t>
                      </a:r>
                    </a:p>
                    <a:p>
                      <a:r>
                        <a:rPr lang="en-GB" sz="2000" b="1" baseline="0" dirty="0" smtClean="0"/>
                        <a:t>“Securing “buy-in” to change”</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Top down, about facts.</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Success is fidelity to original plan.</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Limited participation (Lewis &amp; Russ, 2012)</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Resistance can be dealt with (</a:t>
                      </a:r>
                      <a:r>
                        <a:rPr lang="en-GB" sz="2000" baseline="0" dirty="0" err="1" smtClean="0"/>
                        <a:t>Kotter</a:t>
                      </a:r>
                      <a:r>
                        <a:rPr lang="en-GB" sz="2000" baseline="0" dirty="0" smtClean="0"/>
                        <a:t> &amp; Schlesinger, 1979).</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txBody>
                  <a:tcPr/>
                </a:tc>
              </a:tr>
            </a:tbl>
          </a:graphicData>
        </a:graphic>
      </p:graphicFrame>
      <p:pic>
        <p:nvPicPr>
          <p:cNvPr id="4"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0545" r="2676" b="14013"/>
          <a:stretch/>
        </p:blipFill>
        <p:spPr bwMode="auto">
          <a:xfrm>
            <a:off x="3491880" y="2996952"/>
            <a:ext cx="5242212" cy="334462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88224" y="3140968"/>
            <a:ext cx="1922321" cy="338554"/>
          </a:xfrm>
          <a:prstGeom prst="rect">
            <a:avLst/>
          </a:prstGeom>
          <a:noFill/>
        </p:spPr>
        <p:txBody>
          <a:bodyPr wrap="none" rtlCol="0">
            <a:spAutoFit/>
          </a:bodyPr>
          <a:lstStyle/>
          <a:p>
            <a:r>
              <a:rPr lang="en-GB" sz="1600" dirty="0" err="1" smtClean="0"/>
              <a:t>Clampitt</a:t>
            </a:r>
            <a:r>
              <a:rPr lang="en-GB" sz="1600" dirty="0" smtClean="0"/>
              <a:t> et al (2002)</a:t>
            </a:r>
            <a:endParaRPr lang="en-GB"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967606-C20F-4DEE-A802-9C2674EC04BA}" type="slidenum">
              <a:rPr lang="en-GB" smtClean="0"/>
              <a:pPr/>
              <a:t>11</a:t>
            </a:fld>
            <a:endParaRPr lang="en-GB"/>
          </a:p>
        </p:txBody>
      </p:sp>
      <p:graphicFrame>
        <p:nvGraphicFramePr>
          <p:cNvPr id="5" name="Content Placeholder 4"/>
          <p:cNvGraphicFramePr>
            <a:graphicFrameLocks noGrp="1"/>
          </p:cNvGraphicFramePr>
          <p:nvPr>
            <p:ph sz="quarter" idx="1"/>
          </p:nvPr>
        </p:nvGraphicFramePr>
        <p:xfrm>
          <a:off x="323528" y="548680"/>
          <a:ext cx="8568952" cy="5815568"/>
        </p:xfrm>
        <a:graphic>
          <a:graphicData uri="http://schemas.openxmlformats.org/drawingml/2006/table">
            <a:tbl>
              <a:tblPr firstRow="1" bandRow="1">
                <a:tableStyleId>{5C22544A-7EE6-4342-B048-85BDC9FD1C3A}</a:tableStyleId>
              </a:tblPr>
              <a:tblGrid>
                <a:gridCol w="1440160"/>
                <a:gridCol w="7128792"/>
              </a:tblGrid>
              <a:tr h="64807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Empowerment: </a:t>
                      </a:r>
                      <a:r>
                        <a:rPr lang="en-GB" sz="2000" baseline="0" dirty="0" smtClean="0"/>
                        <a:t> taking part in decisions that affect our lives (2)</a:t>
                      </a:r>
                      <a:endParaRPr lang="en-GB" sz="2000" dirty="0" smtClean="0"/>
                    </a:p>
                  </a:txBody>
                  <a:tcPr anchor="ctr"/>
                </a:tc>
                <a:tc hMerge="1">
                  <a:txBody>
                    <a:bodyPr/>
                    <a:lstStyle/>
                    <a:p>
                      <a:endParaRPr lang="en-GB" dirty="0"/>
                    </a:p>
                  </a:txBody>
                  <a:tcPr/>
                </a:tc>
              </a:tr>
              <a:tr h="504056">
                <a:tc gridSpan="2">
                  <a:txBody>
                    <a:bodyPr/>
                    <a:lstStyle/>
                    <a:p>
                      <a:r>
                        <a:rPr lang="en-GB" sz="2000" dirty="0" smtClean="0"/>
                        <a:t>Organisational Change Aspect:  Approach to achieving change</a:t>
                      </a:r>
                      <a:endParaRPr lang="en-GB" sz="2000" dirty="0"/>
                    </a:p>
                  </a:txBody>
                  <a:tcPr anchor="ctr"/>
                </a:tc>
                <a:tc hMerge="1">
                  <a:txBody>
                    <a:bodyPr/>
                    <a:lstStyle/>
                    <a:p>
                      <a:endParaRPr lang="en-GB" dirty="0"/>
                    </a:p>
                  </a:txBody>
                  <a:tcPr/>
                </a:tc>
              </a:tr>
              <a:tr h="370840">
                <a:tc>
                  <a:txBody>
                    <a:bodyPr/>
                    <a:lstStyle/>
                    <a:p>
                      <a:r>
                        <a:rPr lang="en-GB" sz="2000" dirty="0" smtClean="0"/>
                        <a:t>Alternative Approach “</a:t>
                      </a:r>
                      <a:r>
                        <a:rPr lang="en-GB" sz="2000" b="1" dirty="0" err="1" smtClean="0"/>
                        <a:t>Convers-ations</a:t>
                      </a:r>
                      <a:r>
                        <a:rPr lang="en-GB" sz="2000" b="1" dirty="0" smtClean="0"/>
                        <a:t> for change; resistance</a:t>
                      </a:r>
                      <a:r>
                        <a:rPr lang="en-GB" sz="2000" b="1" baseline="0" dirty="0" smtClean="0"/>
                        <a:t> is an indicator to listen more.” </a:t>
                      </a:r>
                    </a:p>
                    <a:p>
                      <a:endParaRPr lang="en-GB" sz="2000" b="1" baseline="0" dirty="0" smtClean="0"/>
                    </a:p>
                    <a:p>
                      <a:endParaRPr lang="en-GB" sz="2000" b="1" baseline="0" dirty="0" smtClean="0"/>
                    </a:p>
                    <a:p>
                      <a:endParaRPr lang="en-GB" sz="2000" b="1" baseline="0" dirty="0" smtClean="0"/>
                    </a:p>
                    <a:p>
                      <a:endParaRPr lang="en-GB" sz="2000" b="1" baseline="0" dirty="0" smtClean="0"/>
                    </a:p>
                    <a:p>
                      <a:endParaRPr lang="en-GB" sz="2000" b="1" dirty="0"/>
                    </a:p>
                  </a:txBody>
                  <a:tcPr/>
                </a:tc>
                <a:tc>
                  <a:txBody>
                    <a:bodyPr/>
                    <a:lstStyle/>
                    <a:p>
                      <a:r>
                        <a:rPr lang="en-GB" sz="2000" dirty="0" smtClean="0"/>
                        <a:t>Changing</a:t>
                      </a:r>
                      <a:r>
                        <a:rPr lang="en-GB" sz="2000" baseline="0" dirty="0" smtClean="0"/>
                        <a:t> the conversation is achieving the change e.g.  the novel concept of “internal customer”(Barrett et al, 1995).</a:t>
                      </a:r>
                    </a:p>
                    <a:p>
                      <a:r>
                        <a:rPr lang="en-GB" sz="2000" baseline="0" dirty="0" smtClean="0"/>
                        <a:t>“A discourse-centred” understanding of organisational change” (Grant &amp; </a:t>
                      </a:r>
                      <a:r>
                        <a:rPr lang="en-GB" sz="2000" baseline="0" dirty="0" err="1" smtClean="0"/>
                        <a:t>Marshak</a:t>
                      </a:r>
                      <a:r>
                        <a:rPr lang="en-GB" sz="2000" baseline="0" dirty="0" smtClean="0"/>
                        <a:t>, 2011)</a:t>
                      </a:r>
                    </a:p>
                    <a:p>
                      <a:pPr>
                        <a:buFontTx/>
                        <a:buChar char="-"/>
                      </a:pPr>
                      <a:r>
                        <a:rPr lang="en-GB" sz="1700" baseline="0" dirty="0" smtClean="0"/>
                        <a:t> Discourse is constructive; changing the dominant discourse leads to change;</a:t>
                      </a:r>
                    </a:p>
                    <a:p>
                      <a:pPr>
                        <a:buFontTx/>
                        <a:buChar char="-"/>
                      </a:pPr>
                      <a:r>
                        <a:rPr lang="en-GB" sz="1700" dirty="0" smtClean="0"/>
                        <a:t> Change</a:t>
                      </a:r>
                      <a:r>
                        <a:rPr lang="en-GB" sz="1700" baseline="0" dirty="0" smtClean="0"/>
                        <a:t> narratives are constructed &amp; disseminated via conversations</a:t>
                      </a:r>
                    </a:p>
                    <a:p>
                      <a:pPr>
                        <a:buFontTx/>
                        <a:buChar char="-"/>
                      </a:pPr>
                      <a:r>
                        <a:rPr lang="en-GB" sz="1700" baseline="0" dirty="0" smtClean="0"/>
                        <a:t> Change discourses emerge from a continuous, iterative &amp; recursive process</a:t>
                      </a:r>
                    </a:p>
                    <a:p>
                      <a:pPr>
                        <a:buFontTx/>
                        <a:buChar char="-"/>
                      </a:pPr>
                      <a:r>
                        <a:rPr lang="en-GB" sz="1700" baseline="0" dirty="0" smtClean="0"/>
                        <a:t> Alternative discourses exist and may be drawn upon.</a:t>
                      </a:r>
                    </a:p>
                    <a:p>
                      <a:pPr>
                        <a:buFontTx/>
                        <a:buChar char="-"/>
                      </a:pPr>
                      <a:endParaRPr lang="en-GB" sz="1700" baseline="0" dirty="0" smtClean="0"/>
                    </a:p>
                    <a:p>
                      <a:pPr>
                        <a:buFontTx/>
                        <a:buNone/>
                      </a:pPr>
                      <a:r>
                        <a:rPr lang="en-GB" sz="2000" baseline="0" dirty="0" smtClean="0"/>
                        <a:t>Resistance is not a thing that “happens over there” but as a perception held by the change agent (Ford et al, 2008). </a:t>
                      </a:r>
                    </a:p>
                    <a:p>
                      <a:pPr>
                        <a:buFontTx/>
                        <a:buNone/>
                      </a:pPr>
                      <a:r>
                        <a:rPr lang="en-GB" sz="2000" baseline="0" dirty="0" smtClean="0"/>
                        <a:t>“Resistance” as a resource – to hear what people are saying and engage in the conversation.  </a:t>
                      </a:r>
                    </a:p>
                    <a:p>
                      <a:pPr>
                        <a:buFontTx/>
                        <a:buNone/>
                      </a:pPr>
                      <a:r>
                        <a:rPr lang="en-GB" sz="2000" baseline="0" dirty="0" smtClean="0"/>
                        <a:t>Important therefore to encourage “resistance” to be open. </a:t>
                      </a:r>
                    </a:p>
                    <a:p>
                      <a:pPr>
                        <a:buFontTx/>
                        <a:buNone/>
                      </a:pPr>
                      <a:r>
                        <a:rPr lang="en-GB" sz="2000" baseline="0" dirty="0" smtClean="0"/>
                        <a:t>Can we talk about change without using the word “resistance”?</a:t>
                      </a:r>
                      <a:endParaRPr lang="en-GB" sz="20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967606-C20F-4DEE-A802-9C2674EC04BA}" type="slidenum">
              <a:rPr lang="en-GB" smtClean="0"/>
              <a:pPr/>
              <a:t>12</a:t>
            </a:fld>
            <a:endParaRPr lang="en-GB"/>
          </a:p>
        </p:txBody>
      </p:sp>
      <p:graphicFrame>
        <p:nvGraphicFramePr>
          <p:cNvPr id="5" name="Content Placeholder 4"/>
          <p:cNvGraphicFramePr>
            <a:graphicFrameLocks noGrp="1"/>
          </p:cNvGraphicFramePr>
          <p:nvPr>
            <p:ph sz="quarter" idx="1"/>
          </p:nvPr>
        </p:nvGraphicFramePr>
        <p:xfrm>
          <a:off x="395536" y="548680"/>
          <a:ext cx="8352928" cy="5907008"/>
        </p:xfrm>
        <a:graphic>
          <a:graphicData uri="http://schemas.openxmlformats.org/drawingml/2006/table">
            <a:tbl>
              <a:tblPr firstRow="1" bandRow="1">
                <a:tableStyleId>{5C22544A-7EE6-4342-B048-85BDC9FD1C3A}</a:tableStyleId>
              </a:tblPr>
              <a:tblGrid>
                <a:gridCol w="1368152"/>
                <a:gridCol w="6984776"/>
              </a:tblGrid>
              <a:tr h="64807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dirty="0" smtClean="0"/>
                        <a:t>Holistic Learning:  learning</a:t>
                      </a:r>
                      <a:r>
                        <a:rPr lang="en-GB" sz="2000" b="0" baseline="0" dirty="0" smtClean="0"/>
                        <a:t> is continuous &amp; applies to head, heart &amp; hands (1)</a:t>
                      </a:r>
                      <a:endParaRPr lang="en-GB" sz="2000" dirty="0" smtClean="0"/>
                    </a:p>
                  </a:txBody>
                  <a:tcPr anchor="ctr"/>
                </a:tc>
                <a:tc hMerge="1">
                  <a:txBody>
                    <a:bodyPr/>
                    <a:lstStyle/>
                    <a:p>
                      <a:endParaRPr lang="en-GB" dirty="0"/>
                    </a:p>
                  </a:txBody>
                  <a:tcPr/>
                </a:tc>
              </a:tr>
              <a:tr h="504056">
                <a:tc gridSpan="2">
                  <a:txBody>
                    <a:bodyPr/>
                    <a:lstStyle/>
                    <a:p>
                      <a:r>
                        <a:rPr lang="en-GB" sz="2000" dirty="0" smtClean="0"/>
                        <a:t>Organisational Change Aspect:  Sharing Good Practice</a:t>
                      </a:r>
                      <a:endParaRPr lang="en-GB" sz="2000" dirty="0"/>
                    </a:p>
                  </a:txBody>
                  <a:tcPr anchor="ctr"/>
                </a:tc>
                <a:tc hMerge="1">
                  <a:txBody>
                    <a:bodyPr/>
                    <a:lstStyle/>
                    <a:p>
                      <a:endParaRPr lang="en-GB" dirty="0"/>
                    </a:p>
                  </a:txBody>
                  <a:tcPr/>
                </a:tc>
              </a:tr>
              <a:tr h="370840">
                <a:tc>
                  <a:txBody>
                    <a:bodyPr/>
                    <a:lstStyle/>
                    <a:p>
                      <a:r>
                        <a:rPr lang="en-GB" sz="2000" dirty="0" smtClean="0"/>
                        <a:t>Traditional</a:t>
                      </a:r>
                      <a:r>
                        <a:rPr lang="en-GB" sz="2000" baseline="0" dirty="0" smtClean="0"/>
                        <a:t> Approach :</a:t>
                      </a:r>
                    </a:p>
                    <a:p>
                      <a:r>
                        <a:rPr lang="en-GB" sz="2000" b="1" baseline="0" dirty="0" smtClean="0"/>
                        <a:t>“Codify &amp; Instruct”</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Better evidence will lead to adoption (Spring Consortium, 2016).</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Classical Implementation Science (</a:t>
                      </a:r>
                      <a:r>
                        <a:rPr lang="en-GB" sz="2000" baseline="0" dirty="0" err="1" smtClean="0"/>
                        <a:t>Fixsen</a:t>
                      </a:r>
                      <a:r>
                        <a:rPr lang="en-GB" sz="2000" baseline="0" dirty="0" smtClean="0"/>
                        <a:t> et al, 2005). Key concepts include model fidelity,  implementation stages &amp; teams. </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“Dissemination</a:t>
                      </a:r>
                      <a:r>
                        <a:rPr lang="en-GB" sz="2000" baseline="0" dirty="0" smtClean="0"/>
                        <a:t>” – toolkits, case studies, briefings, conferences. </a:t>
                      </a:r>
                      <a:endParaRPr lang="en-GB"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“Objectivist</a:t>
                      </a:r>
                      <a:r>
                        <a:rPr lang="en-GB" sz="2000" baseline="0" dirty="0" smtClean="0"/>
                        <a:t>” view of knowledge.</a:t>
                      </a:r>
                    </a:p>
                  </a:txBody>
                  <a:tcPr/>
                </a:tc>
              </a:tr>
              <a:tr h="370840">
                <a:tc>
                  <a:txBody>
                    <a:bodyPr/>
                    <a:lstStyle/>
                    <a:p>
                      <a:r>
                        <a:rPr lang="en-GB" sz="2000" dirty="0" smtClean="0"/>
                        <a:t>Alternative Approach “</a:t>
                      </a:r>
                      <a:r>
                        <a:rPr lang="en-GB" sz="2000" b="1" dirty="0" smtClean="0"/>
                        <a:t>Visit,</a:t>
                      </a:r>
                      <a:r>
                        <a:rPr lang="en-GB" sz="2000" b="1" baseline="0" dirty="0" smtClean="0"/>
                        <a:t> ask questions, try to apply, reflect &amp; learn.” </a:t>
                      </a:r>
                      <a:endParaRPr lang="en-GB" sz="2000" b="1" dirty="0"/>
                    </a:p>
                  </a:txBody>
                  <a:tcPr/>
                </a:tc>
                <a:tc>
                  <a:txBody>
                    <a:bodyPr/>
                    <a:lstStyle/>
                    <a:p>
                      <a:r>
                        <a:rPr kumimoji="0" lang="en-GB" sz="2000" kern="1200" baseline="0" dirty="0" smtClean="0">
                          <a:solidFill>
                            <a:schemeClr val="dk1"/>
                          </a:solidFill>
                          <a:latin typeface="+mn-lt"/>
                          <a:ea typeface="+mn-ea"/>
                          <a:cs typeface="+mn-cs"/>
                        </a:rPr>
                        <a:t>Tacit knowledge is embedded in practice </a:t>
                      </a:r>
                      <a:r>
                        <a:rPr kumimoji="0" lang="en-GB" sz="2000" kern="1200" dirty="0" smtClean="0">
                          <a:solidFill>
                            <a:schemeClr val="dk1"/>
                          </a:solidFill>
                          <a:latin typeface="+mn-lt"/>
                          <a:ea typeface="+mn-ea"/>
                          <a:cs typeface="+mn-cs"/>
                        </a:rPr>
                        <a:t>(</a:t>
                      </a:r>
                      <a:r>
                        <a:rPr kumimoji="0" lang="en-GB" sz="2000" kern="1200" dirty="0" err="1" smtClean="0">
                          <a:solidFill>
                            <a:schemeClr val="dk1"/>
                          </a:solidFill>
                          <a:latin typeface="+mn-lt"/>
                          <a:ea typeface="+mn-ea"/>
                          <a:cs typeface="+mn-cs"/>
                        </a:rPr>
                        <a:t>Nonaka</a:t>
                      </a:r>
                      <a:r>
                        <a:rPr kumimoji="0" lang="en-GB" sz="2000" kern="1200" dirty="0" smtClean="0">
                          <a:solidFill>
                            <a:schemeClr val="dk1"/>
                          </a:solidFill>
                          <a:latin typeface="+mn-lt"/>
                          <a:ea typeface="+mn-ea"/>
                          <a:cs typeface="+mn-cs"/>
                        </a:rPr>
                        <a:t> &amp; Takeuchi, 1995; 2007)</a:t>
                      </a:r>
                      <a:r>
                        <a:rPr kumimoji="0" lang="en-GB" sz="2000" kern="1200" baseline="0" dirty="0" smtClean="0">
                          <a:solidFill>
                            <a:schemeClr val="dk1"/>
                          </a:solidFill>
                          <a:latin typeface="+mn-lt"/>
                          <a:ea typeface="+mn-ea"/>
                          <a:cs typeface="+mn-cs"/>
                        </a:rPr>
                        <a:t> &amp; using questions helps to uncover it (</a:t>
                      </a:r>
                      <a:r>
                        <a:rPr kumimoji="0" lang="en-GB" sz="2000" kern="1200" baseline="0" dirty="0" err="1" smtClean="0">
                          <a:solidFill>
                            <a:schemeClr val="dk1"/>
                          </a:solidFill>
                          <a:latin typeface="+mn-lt"/>
                          <a:ea typeface="+mn-ea"/>
                          <a:cs typeface="+mn-cs"/>
                        </a:rPr>
                        <a:t>Revans</a:t>
                      </a:r>
                      <a:r>
                        <a:rPr kumimoji="0" lang="en-GB" sz="2000" kern="1200" baseline="0" dirty="0" smtClean="0">
                          <a:solidFill>
                            <a:schemeClr val="dk1"/>
                          </a:solidFill>
                          <a:latin typeface="+mn-lt"/>
                          <a:ea typeface="+mn-ea"/>
                          <a:cs typeface="+mn-cs"/>
                        </a:rPr>
                        <a:t>, 2011).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2000" kern="1200" baseline="0" dirty="0" smtClean="0">
                          <a:solidFill>
                            <a:schemeClr val="dk1"/>
                          </a:solidFill>
                          <a:latin typeface="+mn-lt"/>
                          <a:ea typeface="+mn-ea"/>
                          <a:cs typeface="+mn-cs"/>
                        </a:rPr>
                        <a:t>Understand recipient CMO (Capability, Motivation, Opportunity ) (</a:t>
                      </a:r>
                      <a:r>
                        <a:rPr kumimoji="0" lang="en-GB" sz="2000" kern="1200" baseline="0" dirty="0" err="1" smtClean="0">
                          <a:solidFill>
                            <a:schemeClr val="dk1"/>
                          </a:solidFill>
                          <a:latin typeface="+mn-lt"/>
                          <a:ea typeface="+mn-ea"/>
                          <a:cs typeface="+mn-cs"/>
                        </a:rPr>
                        <a:t>Michie</a:t>
                      </a:r>
                      <a:r>
                        <a:rPr kumimoji="0" lang="en-GB" sz="2000" kern="1200" baseline="0" dirty="0" smtClean="0">
                          <a:solidFill>
                            <a:schemeClr val="dk1"/>
                          </a:solidFill>
                          <a:latin typeface="+mn-lt"/>
                          <a:ea typeface="+mn-ea"/>
                          <a:cs typeface="+mn-cs"/>
                        </a:rPr>
                        <a:t> et al, 2011)</a:t>
                      </a:r>
                    </a:p>
                    <a:p>
                      <a:r>
                        <a:rPr kumimoji="0" lang="en-GB" sz="2000" kern="1200" baseline="0" dirty="0" smtClean="0">
                          <a:solidFill>
                            <a:schemeClr val="dk1"/>
                          </a:solidFill>
                          <a:latin typeface="+mn-lt"/>
                          <a:ea typeface="+mn-ea"/>
                          <a:cs typeface="+mn-cs"/>
                        </a:rPr>
                        <a:t>Build on inter-organisational </a:t>
                      </a:r>
                    </a:p>
                    <a:p>
                      <a:r>
                        <a:rPr kumimoji="0" lang="en-GB" sz="2000" kern="1200" baseline="0" dirty="0" smtClean="0">
                          <a:solidFill>
                            <a:schemeClr val="dk1"/>
                          </a:solidFill>
                          <a:latin typeface="+mn-lt"/>
                          <a:ea typeface="+mn-ea"/>
                          <a:cs typeface="+mn-cs"/>
                        </a:rPr>
                        <a:t>learning (</a:t>
                      </a:r>
                      <a:r>
                        <a:rPr kumimoji="0" lang="en-GB" sz="2000" kern="1200" baseline="0" dirty="0" err="1" smtClean="0">
                          <a:solidFill>
                            <a:schemeClr val="dk1"/>
                          </a:solidFill>
                          <a:latin typeface="+mn-lt"/>
                          <a:ea typeface="+mn-ea"/>
                          <a:cs typeface="+mn-cs"/>
                        </a:rPr>
                        <a:t>Rashman</a:t>
                      </a:r>
                      <a:r>
                        <a:rPr kumimoji="0" lang="en-GB" sz="2000" kern="1200" baseline="0" dirty="0" smtClean="0">
                          <a:solidFill>
                            <a:schemeClr val="dk1"/>
                          </a:solidFill>
                          <a:latin typeface="+mn-lt"/>
                          <a:ea typeface="+mn-ea"/>
                          <a:cs typeface="+mn-cs"/>
                        </a:rPr>
                        <a:t> et al, 2009)</a:t>
                      </a:r>
                    </a:p>
                    <a:p>
                      <a:r>
                        <a:rPr kumimoji="0" lang="en-GB" sz="2000" kern="1200" baseline="0" dirty="0" smtClean="0">
                          <a:solidFill>
                            <a:schemeClr val="dk1"/>
                          </a:solidFill>
                          <a:latin typeface="+mn-lt"/>
                          <a:ea typeface="+mn-ea"/>
                          <a:cs typeface="+mn-cs"/>
                        </a:rPr>
                        <a:t>and communities of practice </a:t>
                      </a:r>
                    </a:p>
                    <a:p>
                      <a:r>
                        <a:rPr kumimoji="0" lang="en-GB" sz="2000" kern="1200" baseline="0" dirty="0" smtClean="0">
                          <a:solidFill>
                            <a:schemeClr val="dk1"/>
                          </a:solidFill>
                          <a:latin typeface="+mn-lt"/>
                          <a:ea typeface="+mn-ea"/>
                          <a:cs typeface="+mn-cs"/>
                        </a:rPr>
                        <a:t>(Brown &amp; </a:t>
                      </a:r>
                      <a:r>
                        <a:rPr kumimoji="0" lang="en-GB" sz="2000" kern="1200" baseline="0" dirty="0" err="1" smtClean="0">
                          <a:solidFill>
                            <a:schemeClr val="dk1"/>
                          </a:solidFill>
                          <a:latin typeface="+mn-lt"/>
                          <a:ea typeface="+mn-ea"/>
                          <a:cs typeface="+mn-cs"/>
                        </a:rPr>
                        <a:t>Duguid</a:t>
                      </a:r>
                      <a:r>
                        <a:rPr kumimoji="0" lang="en-GB" sz="2000" kern="1200" baseline="0" dirty="0" smtClean="0">
                          <a:solidFill>
                            <a:schemeClr val="dk1"/>
                          </a:solidFill>
                          <a:latin typeface="+mn-lt"/>
                          <a:ea typeface="+mn-ea"/>
                          <a:cs typeface="+mn-cs"/>
                        </a:rPr>
                        <a:t>, 1991;</a:t>
                      </a:r>
                    </a:p>
                    <a:p>
                      <a:r>
                        <a:rPr kumimoji="0" lang="en-GB" sz="2000" kern="1200" baseline="0" dirty="0" smtClean="0">
                          <a:solidFill>
                            <a:schemeClr val="dk1"/>
                          </a:solidFill>
                          <a:latin typeface="+mn-lt"/>
                          <a:ea typeface="+mn-ea"/>
                          <a:cs typeface="+mn-cs"/>
                        </a:rPr>
                        <a:t>Wenger, 1998;) to build </a:t>
                      </a:r>
                    </a:p>
                    <a:p>
                      <a:r>
                        <a:rPr kumimoji="0" lang="en-GB" sz="2000" kern="1200" baseline="0" dirty="0" smtClean="0">
                          <a:solidFill>
                            <a:schemeClr val="dk1"/>
                          </a:solidFill>
                          <a:latin typeface="+mn-lt"/>
                          <a:ea typeface="+mn-ea"/>
                          <a:cs typeface="+mn-cs"/>
                        </a:rPr>
                        <a:t>communities of learning (Albury, 2016).  </a:t>
                      </a:r>
                    </a:p>
                  </a:txBody>
                  <a:tcPr/>
                </a:tc>
              </a:tr>
            </a:tbl>
          </a:graphicData>
        </a:graphic>
      </p:graphicFrame>
      <p:pic>
        <p:nvPicPr>
          <p:cNvPr id="7" name="Picture 6" descr="Community of Practice.png"/>
          <p:cNvPicPr>
            <a:picLocks noChangeAspect="1"/>
          </p:cNvPicPr>
          <p:nvPr/>
        </p:nvPicPr>
        <p:blipFill>
          <a:blip r:embed="rId2" cstate="print"/>
          <a:stretch>
            <a:fillRect/>
          </a:stretch>
        </p:blipFill>
        <p:spPr>
          <a:xfrm>
            <a:off x="4932040" y="4365104"/>
            <a:ext cx="3790960" cy="167990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967606-C20F-4DEE-A802-9C2674EC04BA}" type="slidenum">
              <a:rPr lang="en-GB" smtClean="0"/>
              <a:pPr/>
              <a:t>13</a:t>
            </a:fld>
            <a:endParaRPr lang="en-GB"/>
          </a:p>
        </p:txBody>
      </p:sp>
      <p:graphicFrame>
        <p:nvGraphicFramePr>
          <p:cNvPr id="5" name="Content Placeholder 4"/>
          <p:cNvGraphicFramePr>
            <a:graphicFrameLocks noGrp="1"/>
          </p:cNvGraphicFramePr>
          <p:nvPr>
            <p:ph sz="quarter" idx="1"/>
          </p:nvPr>
        </p:nvGraphicFramePr>
        <p:xfrm>
          <a:off x="395536" y="548680"/>
          <a:ext cx="8496944" cy="5815568"/>
        </p:xfrm>
        <a:graphic>
          <a:graphicData uri="http://schemas.openxmlformats.org/drawingml/2006/table">
            <a:tbl>
              <a:tblPr firstRow="1" bandRow="1">
                <a:solidFill>
                  <a:srgbClr val="E9EEEE"/>
                </a:solidFill>
                <a:tableStyleId>{5C22544A-7EE6-4342-B048-85BDC9FD1C3A}</a:tableStyleId>
              </a:tblPr>
              <a:tblGrid>
                <a:gridCol w="1391741"/>
                <a:gridCol w="7105203"/>
              </a:tblGrid>
              <a:tr h="64807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dirty="0" smtClean="0"/>
                        <a:t>Holistic Learning:  learning</a:t>
                      </a:r>
                      <a:r>
                        <a:rPr lang="en-GB" sz="2000" b="0" baseline="0" dirty="0" smtClean="0"/>
                        <a:t> is continuous &amp; applies to head, heart &amp; hands (2)</a:t>
                      </a:r>
                      <a:endParaRPr lang="en-GB" sz="2000" dirty="0" smtClean="0"/>
                    </a:p>
                  </a:txBody>
                  <a:tcPr anchor="ctr"/>
                </a:tc>
                <a:tc hMerge="1">
                  <a:txBody>
                    <a:bodyPr/>
                    <a:lstStyle/>
                    <a:p>
                      <a:endParaRPr lang="en-GB" dirty="0"/>
                    </a:p>
                  </a:txBody>
                  <a:tcPr/>
                </a:tc>
              </a:tr>
              <a:tr h="504056">
                <a:tc gridSpan="2">
                  <a:txBody>
                    <a:bodyPr/>
                    <a:lstStyle/>
                    <a:p>
                      <a:r>
                        <a:rPr lang="en-GB" sz="2000" dirty="0" smtClean="0"/>
                        <a:t>Organisational Change Aspect:  Sharing Good Practice</a:t>
                      </a:r>
                      <a:endParaRPr lang="en-GB" sz="2000" dirty="0"/>
                    </a:p>
                  </a:txBody>
                  <a:tcPr anchor="ctr"/>
                </a:tc>
                <a:tc hMerge="1">
                  <a:txBody>
                    <a:bodyPr/>
                    <a:lstStyle/>
                    <a:p>
                      <a:endParaRPr lang="en-GB" dirty="0"/>
                    </a:p>
                  </a:txBody>
                  <a:tcPr/>
                </a:tc>
              </a:tr>
              <a:tr h="370840">
                <a:tc>
                  <a:txBody>
                    <a:bodyPr/>
                    <a:lstStyle/>
                    <a:p>
                      <a:r>
                        <a:rPr lang="en-GB" sz="2000" dirty="0" smtClean="0"/>
                        <a:t>Alternative Approach “</a:t>
                      </a:r>
                      <a:r>
                        <a:rPr lang="en-GB" sz="2000" b="1" dirty="0" smtClean="0"/>
                        <a:t>Visit,</a:t>
                      </a:r>
                      <a:r>
                        <a:rPr lang="en-GB" sz="2000" b="1" baseline="0" dirty="0" smtClean="0"/>
                        <a:t> ask questions, try to apply, reflect </a:t>
                      </a:r>
                    </a:p>
                    <a:p>
                      <a:r>
                        <a:rPr lang="en-GB" sz="2000" b="1" baseline="0" dirty="0" smtClean="0"/>
                        <a:t>&amp; learn.” </a:t>
                      </a:r>
                      <a:endParaRPr lang="en-GB" sz="2000" b="1" dirty="0"/>
                    </a:p>
                  </a:txBody>
                  <a:tcPr/>
                </a:tc>
                <a:tc>
                  <a:txBody>
                    <a:bodyPr/>
                    <a:lstStyle/>
                    <a:p>
                      <a:r>
                        <a:rPr kumimoji="0" lang="en-GB" sz="2000" kern="1200" dirty="0" smtClean="0">
                          <a:solidFill>
                            <a:schemeClr val="dk1"/>
                          </a:solidFill>
                          <a:latin typeface="+mn-lt"/>
                          <a:ea typeface="+mn-ea"/>
                          <a:cs typeface="+mn-cs"/>
                        </a:rPr>
                        <a:t>The Grauberg “4S” model:  effective spread of innovation results from engagement which is </a:t>
                      </a:r>
                    </a:p>
                    <a:p>
                      <a:pPr>
                        <a:buFont typeface="Arial" pitchFamily="34" charset="0"/>
                        <a:buChar char="•"/>
                      </a:pPr>
                      <a:r>
                        <a:rPr kumimoji="0" lang="en-GB" sz="2000" kern="1200" dirty="0" smtClean="0">
                          <a:solidFill>
                            <a:schemeClr val="dk1"/>
                          </a:solidFill>
                          <a:latin typeface="+mn-lt"/>
                          <a:ea typeface="+mn-ea"/>
                          <a:cs typeface="+mn-cs"/>
                        </a:rPr>
                        <a:t> </a:t>
                      </a:r>
                      <a:r>
                        <a:rPr kumimoji="0" lang="en-GB" sz="2000" b="1" kern="1200" dirty="0" smtClean="0">
                          <a:solidFill>
                            <a:schemeClr val="dk1"/>
                          </a:solidFill>
                          <a:latin typeface="+mn-lt"/>
                          <a:ea typeface="+mn-ea"/>
                          <a:cs typeface="+mn-cs"/>
                        </a:rPr>
                        <a:t>social</a:t>
                      </a:r>
                      <a:r>
                        <a:rPr kumimoji="0" lang="en-GB" sz="2000" kern="1200" dirty="0" smtClean="0">
                          <a:solidFill>
                            <a:schemeClr val="dk1"/>
                          </a:solidFill>
                          <a:latin typeface="+mn-lt"/>
                          <a:ea typeface="+mn-ea"/>
                          <a:cs typeface="+mn-cs"/>
                        </a:rPr>
                        <a:t> (to uncover tacit knowledge)</a:t>
                      </a:r>
                    </a:p>
                    <a:p>
                      <a:pPr>
                        <a:buFont typeface="Arial" pitchFamily="34" charset="0"/>
                        <a:buChar char="•"/>
                      </a:pPr>
                      <a:r>
                        <a:rPr kumimoji="0" lang="en-GB" sz="2000" kern="1200" dirty="0" smtClean="0">
                          <a:solidFill>
                            <a:schemeClr val="dk1"/>
                          </a:solidFill>
                          <a:latin typeface="+mn-lt"/>
                          <a:ea typeface="+mn-ea"/>
                          <a:cs typeface="+mn-cs"/>
                        </a:rPr>
                        <a:t> </a:t>
                      </a:r>
                      <a:r>
                        <a:rPr kumimoji="0" lang="en-GB" sz="2000" b="1" kern="1200" dirty="0" smtClean="0">
                          <a:solidFill>
                            <a:schemeClr val="dk1"/>
                          </a:solidFill>
                          <a:latin typeface="+mn-lt"/>
                          <a:ea typeface="+mn-ea"/>
                          <a:cs typeface="+mn-cs"/>
                        </a:rPr>
                        <a:t>situated </a:t>
                      </a:r>
                      <a:r>
                        <a:rPr kumimoji="0" lang="en-GB" sz="2000" kern="1200" dirty="0" smtClean="0">
                          <a:solidFill>
                            <a:schemeClr val="dk1"/>
                          </a:solidFill>
                          <a:latin typeface="+mn-lt"/>
                          <a:ea typeface="+mn-ea"/>
                          <a:cs typeface="+mn-cs"/>
                        </a:rPr>
                        <a:t>(to understand context) </a:t>
                      </a:r>
                    </a:p>
                    <a:p>
                      <a:pPr>
                        <a:buFont typeface="Arial" pitchFamily="34" charset="0"/>
                        <a:buChar char="•"/>
                      </a:pPr>
                      <a:r>
                        <a:rPr kumimoji="0" lang="en-GB" sz="2000" kern="1200" dirty="0" smtClean="0">
                          <a:solidFill>
                            <a:schemeClr val="dk1"/>
                          </a:solidFill>
                          <a:latin typeface="+mn-lt"/>
                          <a:ea typeface="+mn-ea"/>
                          <a:cs typeface="+mn-cs"/>
                        </a:rPr>
                        <a:t> </a:t>
                      </a:r>
                      <a:r>
                        <a:rPr kumimoji="0" lang="en-GB" sz="2000" b="1" kern="1200" dirty="0" smtClean="0">
                          <a:solidFill>
                            <a:schemeClr val="dk1"/>
                          </a:solidFill>
                          <a:latin typeface="+mn-lt"/>
                          <a:ea typeface="+mn-ea"/>
                          <a:cs typeface="+mn-cs"/>
                        </a:rPr>
                        <a:t>sustained</a:t>
                      </a:r>
                      <a:r>
                        <a:rPr kumimoji="0" lang="en-GB" sz="2000" kern="1200" dirty="0" smtClean="0">
                          <a:solidFill>
                            <a:schemeClr val="dk1"/>
                          </a:solidFill>
                          <a:latin typeface="+mn-lt"/>
                          <a:ea typeface="+mn-ea"/>
                          <a:cs typeface="+mn-cs"/>
                        </a:rPr>
                        <a:t> (to build trust);  and which</a:t>
                      </a:r>
                    </a:p>
                    <a:p>
                      <a:pPr>
                        <a:buFont typeface="Arial" pitchFamily="34" charset="0"/>
                        <a:buChar char="•"/>
                      </a:pPr>
                      <a:r>
                        <a:rPr kumimoji="0" lang="en-GB" sz="2000" kern="1200" dirty="0" smtClean="0">
                          <a:solidFill>
                            <a:schemeClr val="dk1"/>
                          </a:solidFill>
                          <a:latin typeface="+mn-lt"/>
                          <a:ea typeface="+mn-ea"/>
                          <a:cs typeface="+mn-cs"/>
                        </a:rPr>
                        <a:t> </a:t>
                      </a:r>
                      <a:r>
                        <a:rPr kumimoji="0" lang="en-GB" sz="2000" b="1" kern="1200" dirty="0" smtClean="0">
                          <a:solidFill>
                            <a:schemeClr val="dk1"/>
                          </a:solidFill>
                          <a:latin typeface="+mn-lt"/>
                          <a:ea typeface="+mn-ea"/>
                          <a:cs typeface="+mn-cs"/>
                        </a:rPr>
                        <a:t>starts</a:t>
                      </a:r>
                      <a:r>
                        <a:rPr kumimoji="0" lang="en-GB" sz="2000" kern="1200" dirty="0" smtClean="0">
                          <a:solidFill>
                            <a:schemeClr val="dk1"/>
                          </a:solidFill>
                          <a:latin typeface="+mn-lt"/>
                          <a:ea typeface="+mn-ea"/>
                          <a:cs typeface="+mn-cs"/>
                        </a:rPr>
                        <a:t> with the questions of the learner. </a:t>
                      </a:r>
                    </a:p>
                    <a:p>
                      <a:pPr>
                        <a:buFont typeface="Arial" pitchFamily="34" charset="0"/>
                        <a:buChar char="•"/>
                      </a:pPr>
                      <a:endParaRPr kumimoji="0" lang="en-GB" sz="2000" kern="1200" dirty="0" smtClean="0">
                        <a:solidFill>
                          <a:schemeClr val="dk1"/>
                        </a:solidFill>
                        <a:latin typeface="+mn-lt"/>
                        <a:ea typeface="+mn-ea"/>
                        <a:cs typeface="+mn-cs"/>
                      </a:endParaRPr>
                    </a:p>
                    <a:p>
                      <a:pPr>
                        <a:buFont typeface="Arial" pitchFamily="34" charset="0"/>
                        <a:buChar char="•"/>
                      </a:pPr>
                      <a:endParaRPr kumimoji="0" lang="en-GB" sz="2000" kern="1200" dirty="0" smtClean="0">
                        <a:solidFill>
                          <a:schemeClr val="dk1"/>
                        </a:solidFill>
                        <a:latin typeface="+mn-lt"/>
                        <a:ea typeface="+mn-ea"/>
                        <a:cs typeface="+mn-cs"/>
                      </a:endParaRPr>
                    </a:p>
                    <a:p>
                      <a:pPr>
                        <a:buFont typeface="Arial" pitchFamily="34" charset="0"/>
                        <a:buChar char="•"/>
                      </a:pPr>
                      <a:endParaRPr kumimoji="0" lang="en-GB" sz="2000" kern="1200" dirty="0" smtClean="0">
                        <a:solidFill>
                          <a:schemeClr val="dk1"/>
                        </a:solidFill>
                        <a:latin typeface="+mn-lt"/>
                        <a:ea typeface="+mn-ea"/>
                        <a:cs typeface="+mn-cs"/>
                      </a:endParaRPr>
                    </a:p>
                    <a:p>
                      <a:pPr>
                        <a:buFont typeface="Arial" pitchFamily="34" charset="0"/>
                        <a:buChar char="•"/>
                      </a:pPr>
                      <a:endParaRPr kumimoji="0" lang="en-GB" sz="2000" kern="1200" dirty="0" smtClean="0">
                        <a:solidFill>
                          <a:schemeClr val="dk1"/>
                        </a:solidFill>
                        <a:latin typeface="+mn-lt"/>
                        <a:ea typeface="+mn-ea"/>
                        <a:cs typeface="+mn-cs"/>
                      </a:endParaRPr>
                    </a:p>
                    <a:p>
                      <a:pPr>
                        <a:buFont typeface="Arial" pitchFamily="34" charset="0"/>
                        <a:buChar char="•"/>
                      </a:pPr>
                      <a:endParaRPr kumimoji="0" lang="en-GB" sz="2000" kern="1200" dirty="0" smtClean="0">
                        <a:solidFill>
                          <a:schemeClr val="dk1"/>
                        </a:solidFill>
                        <a:latin typeface="+mn-lt"/>
                        <a:ea typeface="+mn-ea"/>
                        <a:cs typeface="+mn-cs"/>
                      </a:endParaRPr>
                    </a:p>
                    <a:p>
                      <a:pPr>
                        <a:buFont typeface="Arial" pitchFamily="34" charset="0"/>
                        <a:buChar char="•"/>
                      </a:pPr>
                      <a:endParaRPr kumimoji="0" lang="en-GB" sz="2000" kern="1200" dirty="0" smtClean="0">
                        <a:solidFill>
                          <a:schemeClr val="dk1"/>
                        </a:solidFill>
                        <a:latin typeface="+mn-lt"/>
                        <a:ea typeface="+mn-ea"/>
                        <a:cs typeface="+mn-cs"/>
                      </a:endParaRPr>
                    </a:p>
                    <a:p>
                      <a:pPr>
                        <a:buFont typeface="Arial" pitchFamily="34" charset="0"/>
                        <a:buChar char="•"/>
                      </a:pPr>
                      <a:endParaRPr kumimoji="0" lang="en-GB" sz="2000" kern="1200" dirty="0" smtClean="0">
                        <a:solidFill>
                          <a:schemeClr val="dk1"/>
                        </a:solidFill>
                        <a:latin typeface="+mn-lt"/>
                        <a:ea typeface="+mn-ea"/>
                        <a:cs typeface="+mn-cs"/>
                      </a:endParaRPr>
                    </a:p>
                    <a:p>
                      <a:pPr>
                        <a:buFont typeface="Arial" pitchFamily="34" charset="0"/>
                        <a:buChar char="•"/>
                      </a:pPr>
                      <a:endParaRPr kumimoji="0" lang="en-GB" sz="2000" kern="1200" dirty="0" smtClean="0">
                        <a:solidFill>
                          <a:schemeClr val="dk1"/>
                        </a:solidFill>
                        <a:latin typeface="+mn-lt"/>
                        <a:ea typeface="+mn-ea"/>
                        <a:cs typeface="+mn-cs"/>
                      </a:endParaRPr>
                    </a:p>
                    <a:p>
                      <a:pPr>
                        <a:buFont typeface="Arial" pitchFamily="34" charset="0"/>
                        <a:buChar char="•"/>
                      </a:pPr>
                      <a:endParaRPr kumimoji="0" lang="en-GB" sz="2000" kern="1200" dirty="0">
                        <a:solidFill>
                          <a:schemeClr val="dk1"/>
                        </a:solidFill>
                        <a:latin typeface="+mn-lt"/>
                        <a:ea typeface="+mn-ea"/>
                        <a:cs typeface="+mn-cs"/>
                      </a:endParaRPr>
                    </a:p>
                  </a:txBody>
                  <a:tcPr/>
                </a:tc>
              </a:tr>
            </a:tbl>
          </a:graphicData>
        </a:graphic>
      </p:graphicFrame>
      <p:graphicFrame>
        <p:nvGraphicFramePr>
          <p:cNvPr id="6" name="Content Placeholder 3"/>
          <p:cNvGraphicFramePr>
            <a:graphicFrameLocks/>
          </p:cNvGraphicFramePr>
          <p:nvPr/>
        </p:nvGraphicFramePr>
        <p:xfrm>
          <a:off x="6228184" y="3789040"/>
          <a:ext cx="2592288"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p:cNvCxnSpPr/>
          <p:nvPr/>
        </p:nvCxnSpPr>
        <p:spPr>
          <a:xfrm>
            <a:off x="1907704" y="6093296"/>
            <a:ext cx="39604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8" name="Content Placeholder 3"/>
          <p:cNvGraphicFramePr>
            <a:graphicFrameLocks/>
          </p:cNvGraphicFramePr>
          <p:nvPr/>
        </p:nvGraphicFramePr>
        <p:xfrm>
          <a:off x="1547664" y="3645024"/>
          <a:ext cx="4608512" cy="2664296"/>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967606-C20F-4DEE-A802-9C2674EC04BA}" type="slidenum">
              <a:rPr lang="en-GB" smtClean="0"/>
              <a:pPr/>
              <a:t>14</a:t>
            </a:fld>
            <a:endParaRPr lang="en-GB"/>
          </a:p>
        </p:txBody>
      </p:sp>
      <p:graphicFrame>
        <p:nvGraphicFramePr>
          <p:cNvPr id="5" name="Content Placeholder 4"/>
          <p:cNvGraphicFramePr>
            <a:graphicFrameLocks noGrp="1"/>
          </p:cNvGraphicFramePr>
          <p:nvPr>
            <p:ph sz="quarter" idx="1"/>
          </p:nvPr>
        </p:nvGraphicFramePr>
        <p:xfrm>
          <a:off x="395536" y="548680"/>
          <a:ext cx="8352928" cy="5518368"/>
        </p:xfrm>
        <a:graphic>
          <a:graphicData uri="http://schemas.openxmlformats.org/drawingml/2006/table">
            <a:tbl>
              <a:tblPr firstRow="1" bandRow="1">
                <a:tableStyleId>{5C22544A-7EE6-4342-B048-85BDC9FD1C3A}</a:tableStyleId>
              </a:tblPr>
              <a:tblGrid>
                <a:gridCol w="3312368"/>
                <a:gridCol w="5040560"/>
              </a:tblGrid>
              <a:tr h="64807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Positive experiences:  A Learning Culture</a:t>
                      </a:r>
                    </a:p>
                  </a:txBody>
                  <a:tcPr anchor="ctr"/>
                </a:tc>
                <a:tc hMerge="1">
                  <a:txBody>
                    <a:bodyPr/>
                    <a:lstStyle/>
                    <a:p>
                      <a:endParaRPr lang="en-GB"/>
                    </a:p>
                  </a:txBody>
                  <a:tcPr/>
                </a:tc>
              </a:tr>
              <a:tr h="648072">
                <a:tc gridSpan="2">
                  <a:txBody>
                    <a:bodyPr/>
                    <a:lstStyle/>
                    <a:p>
                      <a:r>
                        <a:rPr lang="en-GB" sz="2000" dirty="0" smtClean="0"/>
                        <a:t>Organisational Change Aspect:  Learning &amp; Improvement Strategies</a:t>
                      </a:r>
                      <a:endParaRPr lang="en-GB" sz="2000" dirty="0"/>
                    </a:p>
                  </a:txBody>
                  <a:tcPr anchor="ctr"/>
                </a:tc>
                <a:tc hMerge="1">
                  <a:txBody>
                    <a:bodyPr/>
                    <a:lstStyle/>
                    <a:p>
                      <a:endParaRPr lang="en-GB"/>
                    </a:p>
                  </a:txBody>
                  <a:tcPr/>
                </a:tc>
              </a:tr>
              <a:tr h="648072">
                <a:tc>
                  <a:txBody>
                    <a:bodyPr/>
                    <a:lstStyle/>
                    <a:p>
                      <a:r>
                        <a:rPr lang="en-GB" sz="2000" dirty="0" smtClean="0"/>
                        <a:t>Traditional</a:t>
                      </a:r>
                      <a:r>
                        <a:rPr lang="en-GB" sz="2000" baseline="0" dirty="0" smtClean="0"/>
                        <a:t> Approach :</a:t>
                      </a:r>
                    </a:p>
                    <a:p>
                      <a:r>
                        <a:rPr lang="en-GB" sz="2000" b="1" baseline="0" dirty="0" smtClean="0"/>
                        <a:t>“Performance Indicators” &amp; “Blame Culture”</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Alternative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a:t>
                      </a:r>
                      <a:r>
                        <a:rPr lang="en-GB" sz="2000" b="1" dirty="0" smtClean="0"/>
                        <a:t>Reflect; </a:t>
                      </a:r>
                      <a:r>
                        <a:rPr lang="en-GB" sz="2000" b="1" baseline="0" dirty="0" smtClean="0"/>
                        <a:t>look for learning (including from failure)”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p>
                  </a:txBody>
                  <a:tcPr/>
                </a:tc>
              </a:tr>
              <a:tr h="64807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bg1"/>
                          </a:solidFill>
                        </a:rPr>
                        <a:t>Relationships:  Using our personal self to understand others’ worlds</a:t>
                      </a:r>
                    </a:p>
                  </a:txBody>
                  <a:tcPr anchor="ctr">
                    <a:solidFill>
                      <a:schemeClr val="accent1"/>
                    </a:solidFill>
                  </a:tcPr>
                </a:tc>
                <a:tc hMerge="1">
                  <a:txBody>
                    <a:bodyPr/>
                    <a:lstStyle/>
                    <a:p>
                      <a:endParaRPr lang="en-GB"/>
                    </a:p>
                  </a:txBody>
                  <a:tcPr/>
                </a:tc>
              </a:tr>
              <a:tr h="64807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Organisational Change Aspect:  Team &amp; Group Dynamics</a:t>
                      </a:r>
                      <a:endParaRPr lang="en-GB" sz="2000" b="1" dirty="0" smtClean="0"/>
                    </a:p>
                  </a:txBody>
                  <a:tcPr anchor="ctr"/>
                </a:tc>
                <a:tc hMerge="1">
                  <a:txBody>
                    <a:bodyPr/>
                    <a:lstStyle/>
                    <a:p>
                      <a:endParaRPr lang="en-GB"/>
                    </a:p>
                  </a:txBody>
                  <a:tcPr/>
                </a:tc>
              </a:tr>
              <a:tr h="370840">
                <a:tc>
                  <a:txBody>
                    <a:bodyPr/>
                    <a:lstStyle/>
                    <a:p>
                      <a:r>
                        <a:rPr lang="en-GB" sz="2000" dirty="0" smtClean="0"/>
                        <a:t>Traditional</a:t>
                      </a:r>
                      <a:r>
                        <a:rPr lang="en-GB" sz="2000" baseline="0" dirty="0" smtClean="0"/>
                        <a:t> Approach :</a:t>
                      </a:r>
                    </a:p>
                    <a:p>
                      <a:r>
                        <a:rPr lang="en-GB" sz="2000" b="1" baseline="0" dirty="0" smtClean="0"/>
                        <a:t>“Ignore if you can”</a:t>
                      </a:r>
                      <a:endParaRPr lang="en-GB" sz="2000" dirty="0" smtClean="0"/>
                    </a:p>
                    <a:p>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Alternative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a:t>
                      </a:r>
                      <a:r>
                        <a:rPr lang="en-GB" sz="2000" b="1" dirty="0" smtClean="0"/>
                        <a:t>Pay</a:t>
                      </a:r>
                      <a:r>
                        <a:rPr lang="en-GB" sz="2000" b="1" baseline="0" dirty="0" smtClean="0"/>
                        <a:t> attention to the relationships – they are where the meaning is made; b</a:t>
                      </a:r>
                      <a:r>
                        <a:rPr lang="en-GB" sz="2000" b="1" dirty="0" smtClean="0"/>
                        <a:t>uild networks for change</a:t>
                      </a:r>
                      <a:r>
                        <a:rPr lang="en-GB" sz="2000" b="1" baseline="0" dirty="0" smtClean="0"/>
                        <a:t>.” </a:t>
                      </a:r>
                      <a:endParaRPr lang="en-GB" sz="2000" b="1" dirty="0" smtClean="0"/>
                    </a:p>
                    <a:p>
                      <a:endParaRPr lang="en-GB" sz="20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Slide Number Placeholder 2"/>
          <p:cNvSpPr>
            <a:spLocks noGrp="1"/>
          </p:cNvSpPr>
          <p:nvPr>
            <p:ph type="sldNum" sz="quarter" idx="12"/>
          </p:nvPr>
        </p:nvSpPr>
        <p:spPr/>
        <p:txBody>
          <a:bodyPr/>
          <a:lstStyle/>
          <a:p>
            <a:fld id="{9C967606-C20F-4DEE-A802-9C2674EC04BA}" type="slidenum">
              <a:rPr lang="en-GB" smtClean="0"/>
              <a:pPr/>
              <a:t>15</a:t>
            </a:fld>
            <a:endParaRPr lang="en-GB"/>
          </a:p>
        </p:txBody>
      </p:sp>
      <p:sp>
        <p:nvSpPr>
          <p:cNvPr id="4" name="Content Placeholder 3"/>
          <p:cNvSpPr>
            <a:spLocks noGrp="1"/>
          </p:cNvSpPr>
          <p:nvPr>
            <p:ph sz="quarter" idx="1"/>
          </p:nvPr>
        </p:nvSpPr>
        <p:spPr>
          <a:xfrm>
            <a:off x="457200" y="1219200"/>
            <a:ext cx="8229600" cy="2569840"/>
          </a:xfrm>
        </p:spPr>
        <p:txBody>
          <a:bodyPr>
            <a:normAutofit fontScale="77500" lnSpcReduction="20000"/>
          </a:bodyPr>
          <a:lstStyle/>
          <a:p>
            <a:r>
              <a:rPr lang="en-GB" dirty="0" smtClean="0"/>
              <a:t>There are some “default” approaches that we take to organisational behaviour &amp; organisational change. </a:t>
            </a:r>
          </a:p>
          <a:p>
            <a:r>
              <a:rPr lang="en-GB" dirty="0" smtClean="0"/>
              <a:t>Many of these stem from a “machine” way of thinking about organisations, rather than a relationship-based, shared meaning-making way of thinking. </a:t>
            </a:r>
          </a:p>
          <a:p>
            <a:r>
              <a:rPr lang="en-GB" dirty="0" smtClean="0"/>
              <a:t>There is an established body of literature, much of it stemming from “humanistic” approaches, that we can draw on to develop new ways of organisational thinking and being. </a:t>
            </a:r>
          </a:p>
          <a:p>
            <a:r>
              <a:rPr lang="en-GB" dirty="0" smtClean="0"/>
              <a:t>But breaking out of paradigms is hard, so we will need to support each other, and continue to learn together. </a:t>
            </a:r>
          </a:p>
          <a:p>
            <a:endParaRPr lang="en-GB" dirty="0" smtClean="0"/>
          </a:p>
          <a:p>
            <a:pPr>
              <a:buNone/>
            </a:pPr>
            <a:endParaRPr lang="en-GB" dirty="0"/>
          </a:p>
        </p:txBody>
      </p:sp>
      <p:pic>
        <p:nvPicPr>
          <p:cNvPr id="7" name="Picture 2"/>
          <p:cNvPicPr>
            <a:picLocks noChangeAspect="1" noChangeArrowheads="1"/>
          </p:cNvPicPr>
          <p:nvPr/>
        </p:nvPicPr>
        <p:blipFill>
          <a:blip r:embed="rId2" cstate="print"/>
          <a:srcRect/>
          <a:stretch>
            <a:fillRect/>
          </a:stretch>
        </p:blipFill>
        <p:spPr bwMode="auto">
          <a:xfrm>
            <a:off x="827584" y="3861048"/>
            <a:ext cx="7423423" cy="2412814"/>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Slide Number Placeholder 2"/>
          <p:cNvSpPr>
            <a:spLocks noGrp="1"/>
          </p:cNvSpPr>
          <p:nvPr>
            <p:ph type="sldNum" sz="quarter" idx="12"/>
          </p:nvPr>
        </p:nvSpPr>
        <p:spPr/>
        <p:txBody>
          <a:bodyPr/>
          <a:lstStyle/>
          <a:p>
            <a:fld id="{9C967606-C20F-4DEE-A802-9C2674EC04BA}" type="slidenum">
              <a:rPr lang="en-GB" smtClean="0"/>
              <a:pPr/>
              <a:t>16</a:t>
            </a:fld>
            <a:endParaRPr lang="en-GB"/>
          </a:p>
        </p:txBody>
      </p:sp>
      <p:sp>
        <p:nvSpPr>
          <p:cNvPr id="4" name="Content Placeholder 3"/>
          <p:cNvSpPr>
            <a:spLocks noGrp="1"/>
          </p:cNvSpPr>
          <p:nvPr>
            <p:ph sz="quarter" idx="1"/>
          </p:nvPr>
        </p:nvSpPr>
        <p:spPr>
          <a:xfrm>
            <a:off x="457200" y="1219200"/>
            <a:ext cx="8229600" cy="5018112"/>
          </a:xfrm>
        </p:spPr>
        <p:txBody>
          <a:bodyPr>
            <a:normAutofit fontScale="62500" lnSpcReduction="20000"/>
          </a:bodyPr>
          <a:lstStyle/>
          <a:p>
            <a:r>
              <a:rPr lang="en-GB" dirty="0" smtClean="0"/>
              <a:t>Albury, D. (2016) </a:t>
            </a:r>
            <a:r>
              <a:rPr lang="en-GB" i="1" dirty="0" smtClean="0"/>
              <a:t>What works in spreading innovation? </a:t>
            </a:r>
            <a:r>
              <a:rPr lang="en-GB" dirty="0" smtClean="0"/>
              <a:t>London.</a:t>
            </a:r>
          </a:p>
          <a:p>
            <a:r>
              <a:rPr lang="en-GB" dirty="0" smtClean="0"/>
              <a:t>Barrett, F. J. (1995) The Central Role of Discourse in Large-Scale Change: A Social Construction Perspective. </a:t>
            </a:r>
            <a:r>
              <a:rPr lang="en-GB" i="1" dirty="0" smtClean="0"/>
              <a:t>The Journal of Applied </a:t>
            </a:r>
            <a:r>
              <a:rPr lang="en-GB" i="1" dirty="0" err="1" smtClean="0"/>
              <a:t>Behavioral</a:t>
            </a:r>
            <a:r>
              <a:rPr lang="en-GB" i="1" dirty="0" smtClean="0"/>
              <a:t> Science</a:t>
            </a:r>
            <a:r>
              <a:rPr lang="en-GB" dirty="0" smtClean="0"/>
              <a:t>, 31(3), 352-372.</a:t>
            </a:r>
          </a:p>
          <a:p>
            <a:r>
              <a:rPr lang="en-GB" dirty="0" err="1" smtClean="0"/>
              <a:t>Beckhard</a:t>
            </a:r>
            <a:r>
              <a:rPr lang="en-GB" dirty="0" smtClean="0"/>
              <a:t>, R. &amp; Harris, R. T. (1987) </a:t>
            </a:r>
            <a:r>
              <a:rPr lang="en-GB" i="1" dirty="0" smtClean="0"/>
              <a:t>Organizational Transitions: Managing Complex Change</a:t>
            </a:r>
            <a:r>
              <a:rPr lang="en-GB" dirty="0" smtClean="0"/>
              <a:t>. Reading, Mass.: Addison-Wesley.</a:t>
            </a:r>
          </a:p>
          <a:p>
            <a:r>
              <a:rPr lang="en-GB" dirty="0" smtClean="0"/>
              <a:t>Boyd, N. M. &amp; Bright, D. S. (2007) Appreciative inquiry as a mode of action research for community psychology. </a:t>
            </a:r>
            <a:r>
              <a:rPr lang="en-GB" i="1" dirty="0" smtClean="0"/>
              <a:t>Journal of Community Psychology</a:t>
            </a:r>
            <a:r>
              <a:rPr lang="en-GB" dirty="0" smtClean="0"/>
              <a:t>, 35(8), 1019-1036.</a:t>
            </a:r>
          </a:p>
          <a:p>
            <a:r>
              <a:rPr lang="en-GB" dirty="0" smtClean="0"/>
              <a:t>Brown, J. S. &amp; </a:t>
            </a:r>
            <a:r>
              <a:rPr lang="en-GB" dirty="0" err="1" smtClean="0"/>
              <a:t>Duguid</a:t>
            </a:r>
            <a:r>
              <a:rPr lang="en-GB" dirty="0" smtClean="0"/>
              <a:t>, P. (1991) Organizational Learning and Communities-of-Practice: Toward a Unified View of Working, Learning, and Innovation. </a:t>
            </a:r>
            <a:r>
              <a:rPr lang="en-GB" i="1" dirty="0" smtClean="0"/>
              <a:t>Organization Science</a:t>
            </a:r>
            <a:r>
              <a:rPr lang="en-GB" dirty="0" smtClean="0"/>
              <a:t>, 2(1), 40-57.</a:t>
            </a:r>
          </a:p>
          <a:p>
            <a:r>
              <a:rPr lang="en-GB" dirty="0" smtClean="0"/>
              <a:t>Bruce, I., </a:t>
            </a:r>
            <a:r>
              <a:rPr lang="en-GB" dirty="0" err="1" smtClean="0"/>
              <a:t>Copeman</a:t>
            </a:r>
            <a:r>
              <a:rPr lang="en-GB" dirty="0" smtClean="0"/>
              <a:t>, C., Forrest, A., </a:t>
            </a:r>
            <a:r>
              <a:rPr lang="en-GB" dirty="0" err="1" smtClean="0"/>
              <a:t>Lesirge</a:t>
            </a:r>
            <a:r>
              <a:rPr lang="en-GB" dirty="0" smtClean="0"/>
              <a:t>, R., Palmer, P. &amp; Patel, A. (2012) </a:t>
            </a:r>
            <a:r>
              <a:rPr lang="en-GB" i="1" dirty="0" smtClean="0"/>
              <a:t>Tools for Tomorrow: A practical guide to strategic planning for voluntary organisations</a:t>
            </a:r>
            <a:r>
              <a:rPr lang="en-GB" dirty="0" smtClean="0"/>
              <a:t>. London: NCVO.</a:t>
            </a:r>
          </a:p>
          <a:p>
            <a:r>
              <a:rPr lang="en-GB" dirty="0" err="1" smtClean="0"/>
              <a:t>Bushe</a:t>
            </a:r>
            <a:r>
              <a:rPr lang="en-GB" dirty="0" smtClean="0"/>
              <a:t>, G. R. (2013) Dialogic OD A Theory of Practice. </a:t>
            </a:r>
            <a:r>
              <a:rPr lang="en-GB" i="1" dirty="0" smtClean="0"/>
              <a:t>OD Practitioner.</a:t>
            </a:r>
            <a:r>
              <a:rPr lang="en-GB" dirty="0" smtClean="0"/>
              <a:t>, 45(1), 11-17.</a:t>
            </a:r>
          </a:p>
          <a:p>
            <a:r>
              <a:rPr lang="en-GB" dirty="0" smtClean="0"/>
              <a:t>Cameron, C. (2016) Social Pedagogy in the UK Today: Findings from Evaluations of Training and Development Initiatives. </a:t>
            </a:r>
            <a:r>
              <a:rPr lang="en-GB" i="1" dirty="0" err="1" smtClean="0"/>
              <a:t>Pedagogia</a:t>
            </a:r>
            <a:r>
              <a:rPr lang="en-GB" i="1" dirty="0" smtClean="0"/>
              <a:t> Social. </a:t>
            </a:r>
            <a:r>
              <a:rPr lang="en-GB" i="1" dirty="0" err="1" smtClean="0"/>
              <a:t>Revista</a:t>
            </a:r>
            <a:r>
              <a:rPr lang="en-GB" i="1" dirty="0" smtClean="0"/>
              <a:t> </a:t>
            </a:r>
            <a:r>
              <a:rPr lang="en-GB" i="1" dirty="0" err="1" smtClean="0"/>
              <a:t>Interuniversitaria</a:t>
            </a:r>
            <a:r>
              <a:rPr lang="en-GB" i="1" dirty="0" smtClean="0"/>
              <a:t>.</a:t>
            </a:r>
            <a:r>
              <a:rPr lang="en-GB" dirty="0" smtClean="0"/>
              <a:t>, 27, 199-223.</a:t>
            </a:r>
          </a:p>
          <a:p>
            <a:r>
              <a:rPr lang="en-GB" dirty="0" err="1" smtClean="0"/>
              <a:t>Clampitt</a:t>
            </a:r>
            <a:r>
              <a:rPr lang="en-GB" dirty="0" smtClean="0"/>
              <a:t>, P. G., </a:t>
            </a:r>
            <a:r>
              <a:rPr lang="en-GB" dirty="0" err="1" smtClean="0"/>
              <a:t>DeKoch</a:t>
            </a:r>
            <a:r>
              <a:rPr lang="en-GB" dirty="0" smtClean="0"/>
              <a:t>, R. J. &amp; </a:t>
            </a:r>
            <a:r>
              <a:rPr lang="en-GB" dirty="0" err="1" smtClean="0"/>
              <a:t>Cashman</a:t>
            </a:r>
            <a:r>
              <a:rPr lang="en-GB" dirty="0" smtClean="0"/>
              <a:t>, T. (2000) A strategy for communicating about uncertainty. </a:t>
            </a:r>
            <a:r>
              <a:rPr lang="en-GB" i="1" dirty="0" smtClean="0"/>
              <a:t>Academy of Management Executive</a:t>
            </a:r>
            <a:r>
              <a:rPr lang="en-GB" dirty="0" smtClean="0"/>
              <a:t>, 14(4), 41-57.</a:t>
            </a:r>
          </a:p>
          <a:p>
            <a:r>
              <a:rPr lang="en-GB" dirty="0" smtClean="0"/>
              <a:t>Eichsteller, G. &amp; Holthoff, S. (2012) The Art of Being a Social Pedagogue : Developing Cultural Change in Children’s Homes in Essex. </a:t>
            </a:r>
            <a:r>
              <a:rPr lang="en-GB" i="1" dirty="0" smtClean="0"/>
              <a:t>The International Journal of Social Pedagogy</a:t>
            </a:r>
            <a:r>
              <a:rPr lang="en-GB" dirty="0" smtClean="0"/>
              <a:t>, 1(1), 30-46.</a:t>
            </a: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(cont)</a:t>
            </a:r>
            <a:endParaRPr lang="en-GB" dirty="0"/>
          </a:p>
        </p:txBody>
      </p:sp>
      <p:sp>
        <p:nvSpPr>
          <p:cNvPr id="3" name="Slide Number Placeholder 2"/>
          <p:cNvSpPr>
            <a:spLocks noGrp="1"/>
          </p:cNvSpPr>
          <p:nvPr>
            <p:ph type="sldNum" sz="quarter" idx="12"/>
          </p:nvPr>
        </p:nvSpPr>
        <p:spPr/>
        <p:txBody>
          <a:bodyPr/>
          <a:lstStyle/>
          <a:p>
            <a:fld id="{9C967606-C20F-4DEE-A802-9C2674EC04BA}" type="slidenum">
              <a:rPr lang="en-GB" smtClean="0"/>
              <a:pPr/>
              <a:t>17</a:t>
            </a:fld>
            <a:endParaRPr lang="en-GB"/>
          </a:p>
        </p:txBody>
      </p:sp>
      <p:sp>
        <p:nvSpPr>
          <p:cNvPr id="4" name="Content Placeholder 3"/>
          <p:cNvSpPr>
            <a:spLocks noGrp="1"/>
          </p:cNvSpPr>
          <p:nvPr>
            <p:ph sz="quarter" idx="1"/>
          </p:nvPr>
        </p:nvSpPr>
        <p:spPr>
          <a:xfrm>
            <a:off x="457200" y="1219200"/>
            <a:ext cx="8229600" cy="5090120"/>
          </a:xfrm>
        </p:spPr>
        <p:txBody>
          <a:bodyPr>
            <a:normAutofit fontScale="62500" lnSpcReduction="20000"/>
          </a:bodyPr>
          <a:lstStyle/>
          <a:p>
            <a:r>
              <a:rPr lang="en-GB" dirty="0" err="1" smtClean="0"/>
              <a:t>Fixsen</a:t>
            </a:r>
            <a:r>
              <a:rPr lang="en-GB" dirty="0" smtClean="0"/>
              <a:t>, D., </a:t>
            </a:r>
            <a:r>
              <a:rPr lang="en-GB" dirty="0" err="1" smtClean="0"/>
              <a:t>Naoom</a:t>
            </a:r>
            <a:r>
              <a:rPr lang="en-GB" dirty="0" smtClean="0"/>
              <a:t>, S., </a:t>
            </a:r>
            <a:r>
              <a:rPr lang="en-GB" dirty="0" err="1" smtClean="0"/>
              <a:t>Blase</a:t>
            </a:r>
            <a:r>
              <a:rPr lang="en-GB" dirty="0" smtClean="0"/>
              <a:t>, K., Friedman, R. &amp; Wallace, F. (2005) </a:t>
            </a:r>
            <a:r>
              <a:rPr lang="en-GB" i="1" dirty="0" smtClean="0"/>
              <a:t>Implementation Research: A Synthesis of the </a:t>
            </a:r>
            <a:r>
              <a:rPr lang="en-GB" i="1" dirty="0" err="1" smtClean="0"/>
              <a:t>Literature</a:t>
            </a:r>
            <a:r>
              <a:rPr lang="en-GB" dirty="0" err="1" smtClean="0"/>
              <a:t>.Tamps</a:t>
            </a:r>
            <a:r>
              <a:rPr lang="en-GB" dirty="0" smtClean="0"/>
              <a:t>, FL.</a:t>
            </a:r>
          </a:p>
          <a:p>
            <a:r>
              <a:rPr lang="en-GB" dirty="0" smtClean="0"/>
              <a:t>Ford, J. D., Ford, L. W. &amp; </a:t>
            </a:r>
            <a:r>
              <a:rPr lang="en-GB" dirty="0" err="1" smtClean="0"/>
              <a:t>D'Amelio</a:t>
            </a:r>
            <a:r>
              <a:rPr lang="en-GB" dirty="0" smtClean="0"/>
              <a:t>, A. (2008) Resistance to change: The rest of the story. </a:t>
            </a:r>
            <a:r>
              <a:rPr lang="en-GB" i="1" dirty="0" smtClean="0"/>
              <a:t>Academy of Management Review</a:t>
            </a:r>
            <a:r>
              <a:rPr lang="en-GB" dirty="0" smtClean="0"/>
              <a:t>, 33(2), 362-377.</a:t>
            </a:r>
          </a:p>
          <a:p>
            <a:r>
              <a:rPr lang="en-GB" dirty="0" smtClean="0"/>
              <a:t>Grant, D. &amp; </a:t>
            </a:r>
            <a:r>
              <a:rPr lang="en-GB" dirty="0" err="1" smtClean="0"/>
              <a:t>Marshak</a:t>
            </a:r>
            <a:r>
              <a:rPr lang="en-GB" dirty="0" smtClean="0"/>
              <a:t>, R. J. (2011) Toward a Discourse-</a:t>
            </a:r>
            <a:r>
              <a:rPr lang="en-GB" dirty="0" err="1" smtClean="0"/>
              <a:t>Centered</a:t>
            </a:r>
            <a:r>
              <a:rPr lang="en-GB" dirty="0" smtClean="0"/>
              <a:t> Understanding of Organizational Change. </a:t>
            </a:r>
            <a:r>
              <a:rPr lang="en-GB" i="1" dirty="0" smtClean="0"/>
              <a:t>The Journal of Applied Behavioural Science</a:t>
            </a:r>
            <a:r>
              <a:rPr lang="en-GB" dirty="0" smtClean="0"/>
              <a:t>, 47(2), 204-235.</a:t>
            </a:r>
          </a:p>
          <a:p>
            <a:r>
              <a:rPr lang="en-GB" dirty="0" smtClean="0"/>
              <a:t>Kaska, M. (2015) </a:t>
            </a:r>
            <a:r>
              <a:rPr lang="en-GB" i="1" dirty="0" smtClean="0"/>
              <a:t>Social Pedagogy: An invitation</a:t>
            </a:r>
            <a:r>
              <a:rPr lang="en-GB" dirty="0" smtClean="0"/>
              <a:t>. London: Jacaranda Recruitment Ltd. </a:t>
            </a:r>
          </a:p>
          <a:p>
            <a:r>
              <a:rPr lang="en-GB" dirty="0" err="1" smtClean="0"/>
              <a:t>Kotter</a:t>
            </a:r>
            <a:r>
              <a:rPr lang="en-GB" dirty="0" smtClean="0"/>
              <a:t>, J. P. (2007) Leading Change: Why Transformation Efforts Fail. </a:t>
            </a:r>
            <a:r>
              <a:rPr lang="en-GB" i="1" dirty="0" smtClean="0"/>
              <a:t>Harvard Business Review, </a:t>
            </a:r>
            <a:r>
              <a:rPr lang="en-GB" dirty="0" smtClean="0"/>
              <a:t>(January 2007).</a:t>
            </a:r>
          </a:p>
          <a:p>
            <a:r>
              <a:rPr lang="en-GB" dirty="0" err="1" smtClean="0"/>
              <a:t>Kotter</a:t>
            </a:r>
            <a:r>
              <a:rPr lang="en-GB" dirty="0" smtClean="0"/>
              <a:t>, J. P. &amp; Schlesinger, L. A. (1979) Choosing strategies for change. </a:t>
            </a:r>
            <a:r>
              <a:rPr lang="en-GB" i="1" dirty="0" smtClean="0"/>
              <a:t>Harvard Business Review, </a:t>
            </a:r>
            <a:r>
              <a:rPr lang="en-GB" dirty="0" smtClean="0"/>
              <a:t>(March-April), 106-114.</a:t>
            </a:r>
          </a:p>
          <a:p>
            <a:r>
              <a:rPr lang="en-GB" dirty="0" err="1" smtClean="0"/>
              <a:t>Leavy</a:t>
            </a:r>
            <a:r>
              <a:rPr lang="en-GB" dirty="0" smtClean="0"/>
              <a:t>, B. (2011) Leading adaptive change by harnessing the power of positive deviance. </a:t>
            </a:r>
            <a:r>
              <a:rPr lang="en-GB" i="1" dirty="0" smtClean="0"/>
              <a:t>Strategy &amp; Leadership</a:t>
            </a:r>
            <a:r>
              <a:rPr lang="en-GB" dirty="0" smtClean="0"/>
              <a:t>, 39(2), 18-27.</a:t>
            </a:r>
          </a:p>
          <a:p>
            <a:r>
              <a:rPr lang="en-GB" dirty="0" smtClean="0"/>
              <a:t>Lewis, L. K. &amp; Russ, T. L. (2012) Soliciting and using input during organizational change initiatives: What are practitioners doing. </a:t>
            </a:r>
            <a:r>
              <a:rPr lang="en-GB" i="1" dirty="0" smtClean="0"/>
              <a:t>Management Communication Quarterly</a:t>
            </a:r>
            <a:r>
              <a:rPr lang="en-GB" dirty="0" smtClean="0"/>
              <a:t>, 26(2), 267-294.</a:t>
            </a:r>
          </a:p>
          <a:p>
            <a:r>
              <a:rPr lang="en-GB" dirty="0" err="1" smtClean="0"/>
              <a:t>Michie</a:t>
            </a:r>
            <a:r>
              <a:rPr lang="en-GB" dirty="0" smtClean="0"/>
              <a:t>, S., van </a:t>
            </a:r>
            <a:r>
              <a:rPr lang="en-GB" dirty="0" err="1" smtClean="0"/>
              <a:t>Stralen</a:t>
            </a:r>
            <a:r>
              <a:rPr lang="en-GB" dirty="0" smtClean="0"/>
              <a:t>, M. M. &amp; West, R. (2011) The behaviour change wheel: a new method for characterising and designing behaviour change interventions. </a:t>
            </a:r>
            <a:r>
              <a:rPr lang="en-GB" i="1" dirty="0" smtClean="0"/>
              <a:t>Implementation science</a:t>
            </a:r>
            <a:r>
              <a:rPr lang="en-GB" dirty="0" smtClean="0"/>
              <a:t>, 6(1), 42.</a:t>
            </a:r>
          </a:p>
          <a:p>
            <a:r>
              <a:rPr lang="en-GB" dirty="0" err="1" smtClean="0"/>
              <a:t>Mintzberg</a:t>
            </a:r>
            <a:r>
              <a:rPr lang="en-GB" dirty="0" smtClean="0"/>
              <a:t>, H. (1987) Crafting strategy. </a:t>
            </a:r>
            <a:r>
              <a:rPr lang="en-GB" i="1" dirty="0" smtClean="0"/>
              <a:t>Harvard Business Review</a:t>
            </a:r>
            <a:r>
              <a:rPr lang="en-GB" dirty="0" smtClean="0"/>
              <a:t>, 65(4), 66-75.</a:t>
            </a:r>
          </a:p>
          <a:p>
            <a:r>
              <a:rPr lang="en-GB" dirty="0" smtClean="0"/>
              <a:t>Morgan, G. (1997) </a:t>
            </a:r>
            <a:r>
              <a:rPr lang="en-GB" i="1" dirty="0" smtClean="0"/>
              <a:t>Images of organization</a:t>
            </a:r>
            <a:r>
              <a:rPr lang="en-GB" dirty="0" smtClean="0"/>
              <a:t>. [2nd ed.]; London: Sage.</a:t>
            </a: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(cont)</a:t>
            </a:r>
            <a:endParaRPr lang="en-GB" dirty="0"/>
          </a:p>
        </p:txBody>
      </p:sp>
      <p:sp>
        <p:nvSpPr>
          <p:cNvPr id="3" name="Slide Number Placeholder 2"/>
          <p:cNvSpPr>
            <a:spLocks noGrp="1"/>
          </p:cNvSpPr>
          <p:nvPr>
            <p:ph type="sldNum" sz="quarter" idx="12"/>
          </p:nvPr>
        </p:nvSpPr>
        <p:spPr/>
        <p:txBody>
          <a:bodyPr/>
          <a:lstStyle/>
          <a:p>
            <a:fld id="{9C967606-C20F-4DEE-A802-9C2674EC04BA}" type="slidenum">
              <a:rPr lang="en-GB" smtClean="0"/>
              <a:pPr/>
              <a:t>18</a:t>
            </a:fld>
            <a:endParaRPr lang="en-GB"/>
          </a:p>
        </p:txBody>
      </p:sp>
      <p:sp>
        <p:nvSpPr>
          <p:cNvPr id="4" name="Content Placeholder 3"/>
          <p:cNvSpPr>
            <a:spLocks noGrp="1"/>
          </p:cNvSpPr>
          <p:nvPr>
            <p:ph sz="quarter" idx="1"/>
          </p:nvPr>
        </p:nvSpPr>
        <p:spPr/>
        <p:txBody>
          <a:bodyPr>
            <a:normAutofit fontScale="62500" lnSpcReduction="20000"/>
          </a:bodyPr>
          <a:lstStyle/>
          <a:p>
            <a:r>
              <a:rPr lang="en-GB" dirty="0" err="1" smtClean="0"/>
              <a:t>Nonaka</a:t>
            </a:r>
            <a:r>
              <a:rPr lang="en-GB" dirty="0" smtClean="0"/>
              <a:t>, I. (2007) The Knowledge-Creating Company. </a:t>
            </a:r>
            <a:r>
              <a:rPr lang="en-GB" i="1" dirty="0" smtClean="0"/>
              <a:t>Harvard Business Review</a:t>
            </a:r>
            <a:r>
              <a:rPr lang="en-GB" dirty="0" smtClean="0"/>
              <a:t>, 85(7/8), 162-171.</a:t>
            </a:r>
          </a:p>
          <a:p>
            <a:r>
              <a:rPr lang="en-GB" dirty="0" err="1" smtClean="0"/>
              <a:t>Nonaka</a:t>
            </a:r>
            <a:r>
              <a:rPr lang="en-GB" dirty="0" smtClean="0"/>
              <a:t>, I. &amp; Takeuchi, H. (1995) </a:t>
            </a:r>
            <a:r>
              <a:rPr lang="en-GB" i="1" dirty="0" smtClean="0"/>
              <a:t>The knowledge-creating company: How Japanese companies create the dynamics of innovation</a:t>
            </a:r>
            <a:r>
              <a:rPr lang="en-GB" dirty="0" smtClean="0"/>
              <a:t>. Oxford: Oxford University Press.</a:t>
            </a:r>
          </a:p>
          <a:p>
            <a:r>
              <a:rPr lang="en-GB" dirty="0" smtClean="0"/>
              <a:t>Petrie, P., </a:t>
            </a:r>
            <a:r>
              <a:rPr lang="en-GB" dirty="0" err="1" smtClean="0"/>
              <a:t>Boddy</a:t>
            </a:r>
            <a:r>
              <a:rPr lang="en-GB" dirty="0" smtClean="0"/>
              <a:t>, J., Cameron, C., </a:t>
            </a:r>
            <a:r>
              <a:rPr lang="en-GB" dirty="0" err="1" smtClean="0"/>
              <a:t>Heptinstall</a:t>
            </a:r>
            <a:r>
              <a:rPr lang="en-GB" dirty="0" smtClean="0"/>
              <a:t>, E., </a:t>
            </a:r>
            <a:r>
              <a:rPr lang="en-GB" dirty="0" err="1" smtClean="0"/>
              <a:t>McQuail</a:t>
            </a:r>
            <a:r>
              <a:rPr lang="en-GB" dirty="0" smtClean="0"/>
              <a:t>, S., Simon, A. &amp; </a:t>
            </a:r>
            <a:r>
              <a:rPr lang="en-GB" dirty="0" err="1" smtClean="0"/>
              <a:t>Wigfall</a:t>
            </a:r>
            <a:r>
              <a:rPr lang="en-GB" dirty="0" smtClean="0"/>
              <a:t>, V. (2009) </a:t>
            </a:r>
            <a:r>
              <a:rPr lang="en-GB" i="1" dirty="0" smtClean="0"/>
              <a:t>Pedagogy - a holistic, personal approach to work with children and young people, across services: European models for practice, training, education and qualification</a:t>
            </a:r>
            <a:r>
              <a:rPr lang="en-GB" dirty="0" smtClean="0"/>
              <a:t>. London: Thomas Coram Research Unit, Institute of Education.</a:t>
            </a:r>
          </a:p>
          <a:p>
            <a:r>
              <a:rPr lang="en-GB" dirty="0" err="1" smtClean="0"/>
              <a:t>Rashman</a:t>
            </a:r>
            <a:r>
              <a:rPr lang="en-GB" dirty="0" smtClean="0"/>
              <a:t>, L., Withers, E. &amp; Hartley, J. (2009) Organizational learning and knowledge in public service organizations: a systematic review of the literature. </a:t>
            </a:r>
            <a:r>
              <a:rPr lang="en-GB" i="1" dirty="0" smtClean="0"/>
              <a:t>International Journal of Management Reviews</a:t>
            </a:r>
            <a:r>
              <a:rPr lang="en-GB" dirty="0" smtClean="0"/>
              <a:t>, 11(4), 463-494.</a:t>
            </a:r>
          </a:p>
          <a:p>
            <a:r>
              <a:rPr lang="en-GB" dirty="0" err="1" smtClean="0"/>
              <a:t>Revans</a:t>
            </a:r>
            <a:r>
              <a:rPr lang="en-GB" dirty="0" smtClean="0"/>
              <a:t>, R. (2011) </a:t>
            </a:r>
            <a:r>
              <a:rPr lang="en-GB" i="1" dirty="0" smtClean="0"/>
              <a:t>ABC of action learning. </a:t>
            </a:r>
            <a:r>
              <a:rPr lang="en-GB" dirty="0" smtClean="0"/>
              <a:t>Swansea:</a:t>
            </a:r>
            <a:r>
              <a:rPr lang="en-GB" i="1" dirty="0" smtClean="0"/>
              <a:t> </a:t>
            </a:r>
            <a:r>
              <a:rPr lang="en-GB" dirty="0" smtClean="0"/>
              <a:t>Gower Publishing, Ltd.</a:t>
            </a:r>
          </a:p>
          <a:p>
            <a:r>
              <a:rPr lang="en-GB" dirty="0" smtClean="0"/>
              <a:t>Spring-Consortium (2016) </a:t>
            </a:r>
            <a:r>
              <a:rPr lang="en-GB" i="1" dirty="0" smtClean="0"/>
              <a:t>Children’s Social Care Innovation Programme Interim Learning Report</a:t>
            </a:r>
            <a:r>
              <a:rPr lang="en-GB" dirty="0" smtClean="0"/>
              <a:t>, 2016. Available online: http://springconsortium.com/wp-content/uploads/2015/01/DfE-Innovation-Programme-Interim-Learning-Report.pdf [Accessed 30 March 2016].</a:t>
            </a:r>
          </a:p>
          <a:p>
            <a:r>
              <a:rPr lang="en-GB" dirty="0" smtClean="0"/>
              <a:t>Van </a:t>
            </a:r>
            <a:r>
              <a:rPr lang="en-GB" dirty="0" err="1" smtClean="0"/>
              <a:t>der</a:t>
            </a:r>
            <a:r>
              <a:rPr lang="en-GB" dirty="0" smtClean="0"/>
              <a:t> </a:t>
            </a:r>
            <a:r>
              <a:rPr lang="en-GB" dirty="0" err="1" smtClean="0"/>
              <a:t>Ven</a:t>
            </a:r>
            <a:r>
              <a:rPr lang="en-GB" dirty="0" smtClean="0"/>
              <a:t>, A. H. &amp; Poole, M. S. (1995) Explaining Development and Change in Organizations. </a:t>
            </a:r>
            <a:r>
              <a:rPr lang="en-GB" i="1" dirty="0" smtClean="0"/>
              <a:t>Academy of Management Review</a:t>
            </a:r>
            <a:r>
              <a:rPr lang="en-GB" dirty="0" smtClean="0"/>
              <a:t>, 20(3).</a:t>
            </a:r>
          </a:p>
          <a:p>
            <a:r>
              <a:rPr lang="en-GB" dirty="0" err="1" smtClean="0"/>
              <a:t>Weick</a:t>
            </a:r>
            <a:r>
              <a:rPr lang="en-GB" dirty="0" smtClean="0"/>
              <a:t>, K. E. (1995) </a:t>
            </a:r>
            <a:r>
              <a:rPr lang="en-GB" i="1" dirty="0" err="1" smtClean="0"/>
              <a:t>Sensemaking</a:t>
            </a:r>
            <a:r>
              <a:rPr lang="en-GB" i="1" dirty="0" smtClean="0"/>
              <a:t> in Organizations</a:t>
            </a:r>
            <a:r>
              <a:rPr lang="en-GB" dirty="0" smtClean="0"/>
              <a:t>. London: Sage Publications.</a:t>
            </a:r>
          </a:p>
          <a:p>
            <a:r>
              <a:rPr lang="en-GB" dirty="0" smtClean="0"/>
              <a:t>Wenger, E. (1998) </a:t>
            </a:r>
            <a:r>
              <a:rPr lang="en-GB" i="1" dirty="0" smtClean="0"/>
              <a:t>Communities of practice: learning, meaning, and identity</a:t>
            </a:r>
            <a:r>
              <a:rPr lang="en-GB" dirty="0" smtClean="0"/>
              <a:t>. Cambridge, UK: Cambridge University Press.</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Overview: What would a social pedagogy approach to organisational change look like?</a:t>
            </a:r>
            <a:endParaRPr lang="en-GB" sz="2800" dirty="0"/>
          </a:p>
        </p:txBody>
      </p:sp>
      <p:sp>
        <p:nvSpPr>
          <p:cNvPr id="5" name="Content Placeholder 4"/>
          <p:cNvSpPr>
            <a:spLocks noGrp="1"/>
          </p:cNvSpPr>
          <p:nvPr>
            <p:ph sz="quarter" idx="1"/>
          </p:nvPr>
        </p:nvSpPr>
        <p:spPr>
          <a:xfrm>
            <a:off x="457200" y="1484784"/>
            <a:ext cx="8229600" cy="4672176"/>
          </a:xfrm>
        </p:spPr>
        <p:txBody>
          <a:bodyPr/>
          <a:lstStyle/>
          <a:p>
            <a:r>
              <a:rPr lang="en-GB" dirty="0" smtClean="0"/>
              <a:t>Introduction</a:t>
            </a:r>
          </a:p>
          <a:p>
            <a:pPr lvl="1"/>
            <a:r>
              <a:rPr lang="en-GB" dirty="0" smtClean="0"/>
              <a:t>Why it matters</a:t>
            </a:r>
          </a:p>
          <a:p>
            <a:pPr lvl="1"/>
            <a:r>
              <a:rPr lang="en-GB" dirty="0" smtClean="0"/>
              <a:t>What this presentation is (&amp; isn’t)</a:t>
            </a:r>
          </a:p>
          <a:p>
            <a:pPr lvl="1"/>
            <a:r>
              <a:rPr lang="en-GB" dirty="0" smtClean="0"/>
              <a:t>A minute on organisational theory</a:t>
            </a:r>
          </a:p>
          <a:p>
            <a:r>
              <a:rPr lang="en-GB" dirty="0" smtClean="0"/>
              <a:t>The social pedagogy “Diamond Model”</a:t>
            </a:r>
          </a:p>
          <a:p>
            <a:r>
              <a:rPr lang="en-GB" dirty="0" smtClean="0"/>
              <a:t>Applying the Diamond Model to organisations</a:t>
            </a:r>
          </a:p>
          <a:p>
            <a:r>
              <a:rPr lang="en-GB" dirty="0" smtClean="0"/>
              <a:t>Conclusion</a:t>
            </a:r>
          </a:p>
          <a:p>
            <a:endParaRPr lang="en-GB" dirty="0" smtClean="0"/>
          </a:p>
          <a:p>
            <a:r>
              <a:rPr lang="en-GB" i="1" dirty="0" smtClean="0"/>
              <a:t>Please ask questions as we go along – don’t wait until the end.</a:t>
            </a:r>
          </a:p>
          <a:p>
            <a:pPr>
              <a:buNone/>
            </a:pPr>
            <a:endParaRPr lang="en-GB" dirty="0"/>
          </a:p>
        </p:txBody>
      </p:sp>
      <p:sp>
        <p:nvSpPr>
          <p:cNvPr id="6" name="Slide Number Placeholder 5"/>
          <p:cNvSpPr>
            <a:spLocks noGrp="1"/>
          </p:cNvSpPr>
          <p:nvPr>
            <p:ph type="sldNum" sz="quarter" idx="12"/>
          </p:nvPr>
        </p:nvSpPr>
        <p:spPr/>
        <p:txBody>
          <a:bodyPr/>
          <a:lstStyle/>
          <a:p>
            <a:fld id="{9C967606-C20F-4DEE-A802-9C2674EC04BA}" type="slidenum">
              <a:rPr lang="en-GB" smtClean="0"/>
              <a:pPr/>
              <a:t>2</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Why the issue matters</a:t>
            </a:r>
            <a:endParaRPr lang="en-GB" dirty="0"/>
          </a:p>
        </p:txBody>
      </p:sp>
      <p:pic>
        <p:nvPicPr>
          <p:cNvPr id="6" name="Content Placeholder 5" descr="pedagogic triangle.jpg"/>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852936"/>
            <a:ext cx="3863826" cy="386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 name="Rectangle 1"/>
          <p:cNvSpPr>
            <a:spLocks noChangeArrowheads="1"/>
          </p:cNvSpPr>
          <p:nvPr/>
        </p:nvSpPr>
        <p:spPr bwMode="auto">
          <a:xfrm>
            <a:off x="395536" y="1196752"/>
            <a:ext cx="8208912" cy="707886"/>
          </a:xfrm>
          <a:prstGeom prst="rect">
            <a:avLst/>
          </a:prstGeom>
          <a:no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GB" sz="2000" dirty="0"/>
              <a:t>Definition: social pedagogy </a:t>
            </a:r>
            <a:r>
              <a:rPr lang="en-GB" sz="2000" dirty="0" smtClean="0"/>
              <a:t>is a </a:t>
            </a:r>
            <a:r>
              <a:rPr lang="en-GB" sz="2000" dirty="0"/>
              <a:t>philosophy of practice, using “education” in its broadest sense to address social issues (Cameron, 2016; Petrie et al, 2009).  </a:t>
            </a:r>
          </a:p>
        </p:txBody>
      </p:sp>
      <p:pic>
        <p:nvPicPr>
          <p:cNvPr id="10" name="Content Placeholder 9"/>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966321" y="4869160"/>
            <a:ext cx="3177679" cy="1211127"/>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4860032" y="4437112"/>
            <a:ext cx="1198022" cy="1800000"/>
          </a:xfrm>
          <a:prstGeom prst="rect">
            <a:avLst/>
          </a:prstGeom>
          <a:noFill/>
          <a:ln w="9525">
            <a:solidFill>
              <a:schemeClr val="tx1"/>
            </a:solidFill>
            <a:miter lim="800000"/>
            <a:headEnd/>
            <a:tailEnd/>
          </a:ln>
        </p:spPr>
      </p:pic>
      <p:sp>
        <p:nvSpPr>
          <p:cNvPr id="12" name="TextBox 11"/>
          <p:cNvSpPr txBox="1"/>
          <p:nvPr/>
        </p:nvSpPr>
        <p:spPr>
          <a:xfrm>
            <a:off x="467544" y="2132856"/>
            <a:ext cx="3600400" cy="1015663"/>
          </a:xfrm>
          <a:prstGeom prst="rect">
            <a:avLst/>
          </a:prstGeom>
          <a:noFill/>
        </p:spPr>
        <p:txBody>
          <a:bodyPr wrap="square" rtlCol="0">
            <a:spAutoFit/>
          </a:bodyPr>
          <a:lstStyle/>
          <a:p>
            <a:pPr marL="457200" indent="-457200">
              <a:buFont typeface="+mj-lt"/>
              <a:buAutoNum type="arabicPeriod"/>
            </a:pPr>
            <a:r>
              <a:rPr lang="en-GB" sz="2000" dirty="0" smtClean="0"/>
              <a:t>Theory:  Context matters for work with individuals (</a:t>
            </a:r>
            <a:r>
              <a:rPr lang="en-GB" sz="2000" dirty="0" err="1" smtClean="0"/>
              <a:t>Badry</a:t>
            </a:r>
            <a:r>
              <a:rPr lang="en-GB" sz="2000" dirty="0" smtClean="0"/>
              <a:t> &amp; Knapp, 2003)</a:t>
            </a:r>
            <a:endParaRPr lang="en-GB" sz="2000" dirty="0"/>
          </a:p>
        </p:txBody>
      </p:sp>
      <p:sp>
        <p:nvSpPr>
          <p:cNvPr id="15" name="Slide Number Placeholder 14"/>
          <p:cNvSpPr>
            <a:spLocks noGrp="1"/>
          </p:cNvSpPr>
          <p:nvPr>
            <p:ph type="sldNum" sz="quarter" idx="12"/>
          </p:nvPr>
        </p:nvSpPr>
        <p:spPr/>
        <p:txBody>
          <a:bodyPr/>
          <a:lstStyle/>
          <a:p>
            <a:fld id="{9C967606-C20F-4DEE-A802-9C2674EC04BA}" type="slidenum">
              <a:rPr lang="en-GB" smtClean="0"/>
              <a:pPr/>
              <a:t>3</a:t>
            </a:fld>
            <a:endParaRPr lang="en-GB" dirty="0"/>
          </a:p>
        </p:txBody>
      </p:sp>
      <p:sp>
        <p:nvSpPr>
          <p:cNvPr id="16" name="TextBox 15"/>
          <p:cNvSpPr txBox="1"/>
          <p:nvPr/>
        </p:nvSpPr>
        <p:spPr>
          <a:xfrm>
            <a:off x="4716016" y="2132856"/>
            <a:ext cx="4104456" cy="1938992"/>
          </a:xfrm>
          <a:prstGeom prst="rect">
            <a:avLst/>
          </a:prstGeom>
          <a:noFill/>
        </p:spPr>
        <p:txBody>
          <a:bodyPr wrap="square" rtlCol="0">
            <a:spAutoFit/>
          </a:bodyPr>
          <a:lstStyle/>
          <a:p>
            <a:pPr marL="457200" indent="-457200">
              <a:buFont typeface="+mj-lt"/>
              <a:buAutoNum type="arabicPeriod" startAt="2"/>
            </a:pPr>
            <a:r>
              <a:rPr lang="en-GB" sz="2000" dirty="0" smtClean="0"/>
              <a:t>Practice: My experience is that we encourage strengths-based work, strong relationships, &amp; empowerment in frontline work, but we struggle to apply this in our organisational routines. </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p:cNvPicPr>
            <a:picLocks noGrp="1" noChangeAspect="1" noChangeArrowheads="1"/>
          </p:cNvPicPr>
          <p:nvPr>
            <p:ph sz="quarter" idx="1"/>
          </p:nvPr>
        </p:nvPicPr>
        <p:blipFill>
          <a:blip r:embed="rId2" cstate="print"/>
          <a:srcRect/>
          <a:stretch>
            <a:fillRect/>
          </a:stretch>
        </p:blipFill>
        <p:spPr bwMode="auto">
          <a:xfrm>
            <a:off x="827584" y="548680"/>
            <a:ext cx="3528392" cy="3528392"/>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Introduction: The Presentation</a:t>
            </a:r>
            <a:endParaRPr lang="en-GB" dirty="0"/>
          </a:p>
        </p:txBody>
      </p:sp>
      <p:sp>
        <p:nvSpPr>
          <p:cNvPr id="3" name="Slide Number Placeholder 2"/>
          <p:cNvSpPr>
            <a:spLocks noGrp="1"/>
          </p:cNvSpPr>
          <p:nvPr>
            <p:ph type="sldNum" sz="quarter" idx="12"/>
          </p:nvPr>
        </p:nvSpPr>
        <p:spPr/>
        <p:txBody>
          <a:bodyPr/>
          <a:lstStyle/>
          <a:p>
            <a:fld id="{9C967606-C20F-4DEE-A802-9C2674EC04BA}" type="slidenum">
              <a:rPr lang="en-GB" smtClean="0"/>
              <a:pPr/>
              <a:t>4</a:t>
            </a:fld>
            <a:endParaRPr lang="en-GB"/>
          </a:p>
        </p:txBody>
      </p:sp>
      <p:sp>
        <p:nvSpPr>
          <p:cNvPr id="13" name="TextBox 12"/>
          <p:cNvSpPr txBox="1"/>
          <p:nvPr/>
        </p:nvSpPr>
        <p:spPr>
          <a:xfrm>
            <a:off x="5868144" y="3356992"/>
            <a:ext cx="2682145" cy="707886"/>
          </a:xfrm>
          <a:prstGeom prst="rect">
            <a:avLst/>
          </a:prstGeom>
          <a:noFill/>
        </p:spPr>
        <p:txBody>
          <a:bodyPr wrap="none" rtlCol="0">
            <a:spAutoFit/>
          </a:bodyPr>
          <a:lstStyle/>
          <a:p>
            <a:r>
              <a:rPr lang="en-GB" sz="2000" b="1" dirty="0" smtClean="0">
                <a:solidFill>
                  <a:schemeClr val="bg1"/>
                </a:solidFill>
              </a:rPr>
              <a:t>Leaping over </a:t>
            </a:r>
          </a:p>
          <a:p>
            <a:r>
              <a:rPr lang="en-GB" sz="2000" b="1" dirty="0" smtClean="0">
                <a:solidFill>
                  <a:schemeClr val="bg1"/>
                </a:solidFill>
              </a:rPr>
              <a:t>philosophical chasms</a:t>
            </a:r>
            <a:endParaRPr lang="en-GB" sz="2000" b="1" dirty="0">
              <a:solidFill>
                <a:schemeClr val="bg1"/>
              </a:solidFill>
            </a:endParaRPr>
          </a:p>
        </p:txBody>
      </p:sp>
      <p:sp>
        <p:nvSpPr>
          <p:cNvPr id="16" name="TextBox 15"/>
          <p:cNvSpPr txBox="1"/>
          <p:nvPr/>
        </p:nvSpPr>
        <p:spPr>
          <a:xfrm>
            <a:off x="539552" y="1268760"/>
            <a:ext cx="1259960" cy="400110"/>
          </a:xfrm>
          <a:prstGeom prst="rect">
            <a:avLst/>
          </a:prstGeom>
          <a:noFill/>
        </p:spPr>
        <p:txBody>
          <a:bodyPr wrap="none" rtlCol="0">
            <a:spAutoFit/>
          </a:bodyPr>
          <a:lstStyle/>
          <a:p>
            <a:r>
              <a:rPr lang="en-GB" sz="2000" b="1" dirty="0" smtClean="0">
                <a:solidFill>
                  <a:schemeClr val="tx2"/>
                </a:solidFill>
              </a:rPr>
              <a:t>Selective</a:t>
            </a:r>
            <a:endParaRPr lang="en-GB" sz="2000" b="1" dirty="0">
              <a:solidFill>
                <a:schemeClr val="tx2"/>
              </a:solidFill>
            </a:endParaRPr>
          </a:p>
        </p:txBody>
      </p:sp>
      <p:pic>
        <p:nvPicPr>
          <p:cNvPr id="17417" name="Picture 9"/>
          <p:cNvPicPr>
            <a:picLocks noChangeAspect="1" noChangeArrowheads="1"/>
          </p:cNvPicPr>
          <p:nvPr/>
        </p:nvPicPr>
        <p:blipFill>
          <a:blip r:embed="rId3" cstate="print"/>
          <a:srcRect/>
          <a:stretch>
            <a:fillRect/>
          </a:stretch>
        </p:blipFill>
        <p:spPr bwMode="auto">
          <a:xfrm>
            <a:off x="467544" y="3429000"/>
            <a:ext cx="4156022" cy="2790056"/>
          </a:xfrm>
          <a:prstGeom prst="rect">
            <a:avLst/>
          </a:prstGeom>
          <a:noFill/>
          <a:ln w="9525">
            <a:solidFill>
              <a:schemeClr val="tx1"/>
            </a:solidFill>
            <a:miter lim="800000"/>
            <a:headEnd/>
            <a:tailEnd/>
          </a:ln>
        </p:spPr>
      </p:pic>
      <p:sp>
        <p:nvSpPr>
          <p:cNvPr id="19" name="TextBox 18"/>
          <p:cNvSpPr txBox="1"/>
          <p:nvPr/>
        </p:nvSpPr>
        <p:spPr>
          <a:xfrm>
            <a:off x="467544" y="3501008"/>
            <a:ext cx="1239442" cy="400110"/>
          </a:xfrm>
          <a:prstGeom prst="rect">
            <a:avLst/>
          </a:prstGeom>
          <a:noFill/>
        </p:spPr>
        <p:txBody>
          <a:bodyPr wrap="none" rtlCol="0">
            <a:spAutoFit/>
          </a:bodyPr>
          <a:lstStyle/>
          <a:p>
            <a:r>
              <a:rPr lang="en-GB" sz="2000" b="1" dirty="0" smtClean="0">
                <a:solidFill>
                  <a:schemeClr val="tx2"/>
                </a:solidFill>
              </a:rPr>
              <a:t>Practical</a:t>
            </a:r>
            <a:endParaRPr lang="en-GB" sz="2000" b="1" dirty="0">
              <a:solidFill>
                <a:schemeClr val="tx2"/>
              </a:solidFill>
            </a:endParaRPr>
          </a:p>
        </p:txBody>
      </p:sp>
      <p:pic>
        <p:nvPicPr>
          <p:cNvPr id="17418" name="Picture 10"/>
          <p:cNvPicPr>
            <a:picLocks noChangeAspect="1" noChangeArrowheads="1"/>
          </p:cNvPicPr>
          <p:nvPr/>
        </p:nvPicPr>
        <p:blipFill>
          <a:blip r:embed="rId4" cstate="print"/>
          <a:srcRect/>
          <a:stretch>
            <a:fillRect/>
          </a:stretch>
        </p:blipFill>
        <p:spPr bwMode="auto">
          <a:xfrm>
            <a:off x="4788024" y="1196752"/>
            <a:ext cx="4104456" cy="2733151"/>
          </a:xfrm>
          <a:prstGeom prst="rect">
            <a:avLst/>
          </a:prstGeom>
          <a:noFill/>
          <a:ln w="9525">
            <a:solidFill>
              <a:schemeClr val="tx1"/>
            </a:solidFill>
            <a:miter lim="800000"/>
            <a:headEnd/>
            <a:tailEnd/>
          </a:ln>
        </p:spPr>
      </p:pic>
      <p:sp>
        <p:nvSpPr>
          <p:cNvPr id="21" name="TextBox 20"/>
          <p:cNvSpPr txBox="1"/>
          <p:nvPr/>
        </p:nvSpPr>
        <p:spPr>
          <a:xfrm>
            <a:off x="4716016" y="3356992"/>
            <a:ext cx="4248472" cy="400110"/>
          </a:xfrm>
          <a:prstGeom prst="rect">
            <a:avLst/>
          </a:prstGeom>
          <a:noFill/>
        </p:spPr>
        <p:txBody>
          <a:bodyPr wrap="square" rtlCol="0">
            <a:spAutoFit/>
          </a:bodyPr>
          <a:lstStyle/>
          <a:p>
            <a:r>
              <a:rPr lang="en-GB" sz="2000" b="1" dirty="0" smtClean="0">
                <a:solidFill>
                  <a:schemeClr val="bg1"/>
                </a:solidFill>
              </a:rPr>
              <a:t>Leaping over philosophical chasms</a:t>
            </a:r>
            <a:endParaRPr lang="en-GB" sz="2000" b="1" dirty="0">
              <a:solidFill>
                <a:schemeClr val="bg1"/>
              </a:solidFill>
            </a:endParaRPr>
          </a:p>
        </p:txBody>
      </p:sp>
      <p:pic>
        <p:nvPicPr>
          <p:cNvPr id="17419" name="Picture 11"/>
          <p:cNvPicPr>
            <a:picLocks noChangeAspect="1" noChangeArrowheads="1"/>
          </p:cNvPicPr>
          <p:nvPr/>
        </p:nvPicPr>
        <p:blipFill>
          <a:blip r:embed="rId5" cstate="print"/>
          <a:srcRect/>
          <a:stretch>
            <a:fillRect/>
          </a:stretch>
        </p:blipFill>
        <p:spPr bwMode="auto">
          <a:xfrm>
            <a:off x="6012160" y="4059070"/>
            <a:ext cx="2855640" cy="2141730"/>
          </a:xfrm>
          <a:prstGeom prst="rect">
            <a:avLst/>
          </a:prstGeom>
          <a:noFill/>
          <a:ln w="9525">
            <a:noFill/>
            <a:miter lim="800000"/>
            <a:headEnd/>
            <a:tailEnd/>
          </a:ln>
        </p:spPr>
      </p:pic>
      <p:sp>
        <p:nvSpPr>
          <p:cNvPr id="23" name="TextBox 22"/>
          <p:cNvSpPr txBox="1"/>
          <p:nvPr/>
        </p:nvSpPr>
        <p:spPr>
          <a:xfrm>
            <a:off x="4716016" y="4869160"/>
            <a:ext cx="1368152" cy="1323439"/>
          </a:xfrm>
          <a:prstGeom prst="rect">
            <a:avLst/>
          </a:prstGeom>
          <a:noFill/>
        </p:spPr>
        <p:txBody>
          <a:bodyPr wrap="square" rtlCol="0">
            <a:spAutoFit/>
          </a:bodyPr>
          <a:lstStyle/>
          <a:p>
            <a:r>
              <a:rPr lang="en-GB" sz="2000" b="1" dirty="0" smtClean="0">
                <a:solidFill>
                  <a:schemeClr val="tx2"/>
                </a:solidFill>
              </a:rPr>
              <a:t>Standing on the shoulders of giants</a:t>
            </a:r>
            <a:endParaRPr lang="en-GB" sz="2000" b="1" dirty="0">
              <a:solidFill>
                <a:schemeClr val="tx2"/>
              </a:solidFill>
            </a:endParaRPr>
          </a:p>
        </p:txBody>
      </p:sp>
      <p:sp>
        <p:nvSpPr>
          <p:cNvPr id="24" name="Rectangle 23"/>
          <p:cNvSpPr/>
          <p:nvPr/>
        </p:nvSpPr>
        <p:spPr>
          <a:xfrm>
            <a:off x="4716016" y="4062413"/>
            <a:ext cx="4156522" cy="21288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67544" y="1196752"/>
            <a:ext cx="4142556" cy="216024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minute on organisational theory</a:t>
            </a:r>
            <a:endParaRPr lang="en-GB" dirty="0"/>
          </a:p>
        </p:txBody>
      </p:sp>
      <p:sp>
        <p:nvSpPr>
          <p:cNvPr id="3" name="Slide Number Placeholder 2"/>
          <p:cNvSpPr>
            <a:spLocks noGrp="1"/>
          </p:cNvSpPr>
          <p:nvPr>
            <p:ph type="sldNum" sz="quarter" idx="12"/>
          </p:nvPr>
        </p:nvSpPr>
        <p:spPr/>
        <p:txBody>
          <a:bodyPr/>
          <a:lstStyle/>
          <a:p>
            <a:fld id="{9C967606-C20F-4DEE-A802-9C2674EC04BA}" type="slidenum">
              <a:rPr lang="en-GB" smtClean="0"/>
              <a:pPr/>
              <a:t>5</a:t>
            </a:fld>
            <a:endParaRPr lang="en-GB"/>
          </a:p>
        </p:txBody>
      </p:sp>
      <p:sp>
        <p:nvSpPr>
          <p:cNvPr id="5" name="Content Placeholder 4"/>
          <p:cNvSpPr>
            <a:spLocks noGrp="1"/>
          </p:cNvSpPr>
          <p:nvPr>
            <p:ph sz="quarter" idx="2"/>
          </p:nvPr>
        </p:nvSpPr>
        <p:spPr>
          <a:xfrm>
            <a:off x="3491880" y="1216152"/>
            <a:ext cx="5400600" cy="5021160"/>
          </a:xfrm>
        </p:spPr>
        <p:txBody>
          <a:bodyPr>
            <a:normAutofit/>
          </a:bodyPr>
          <a:lstStyle/>
          <a:p>
            <a:r>
              <a:rPr lang="en-GB" sz="2000" dirty="0" smtClean="0"/>
              <a:t>Common metaphors – machines, organisms, brains, political systems.</a:t>
            </a:r>
          </a:p>
          <a:p>
            <a:r>
              <a:rPr lang="en-GB" sz="2000" dirty="0" smtClean="0"/>
              <a:t>“Traditional” organisational change approaches conceive organisations as real, objective entities that can be changed by management effort.</a:t>
            </a:r>
          </a:p>
          <a:p>
            <a:r>
              <a:rPr lang="en-GB" sz="2000" dirty="0" smtClean="0"/>
              <a:t>Alternative approaches describe organisations as “socially constructed” or “meaning-making systems” with an existence which is multiple, emergent &amp; negotiated. </a:t>
            </a:r>
          </a:p>
          <a:p>
            <a:r>
              <a:rPr lang="en-GB" sz="2000" dirty="0" smtClean="0"/>
              <a:t>Partly a matter of time-frame;  today’s stance straddles the two. </a:t>
            </a:r>
          </a:p>
          <a:p>
            <a:r>
              <a:rPr lang="en-GB" sz="2000" dirty="0" smtClean="0"/>
              <a:t>“Images of Organization” Gareth Morgan (1997)</a:t>
            </a:r>
          </a:p>
          <a:p>
            <a:r>
              <a:rPr lang="en-GB" sz="2000" dirty="0" smtClean="0"/>
              <a:t>Van </a:t>
            </a:r>
            <a:r>
              <a:rPr lang="en-GB" sz="2000" dirty="0" err="1" smtClean="0"/>
              <a:t>der</a:t>
            </a:r>
            <a:r>
              <a:rPr lang="en-GB" sz="2000" dirty="0" smtClean="0"/>
              <a:t> </a:t>
            </a:r>
            <a:r>
              <a:rPr lang="en-GB" sz="2000" dirty="0" err="1" smtClean="0"/>
              <a:t>Ven</a:t>
            </a:r>
            <a:r>
              <a:rPr lang="en-GB" sz="2000" dirty="0" smtClean="0"/>
              <a:t> &amp; Poole (1995). </a:t>
            </a:r>
            <a:endParaRPr lang="en-GB" sz="2000" dirty="0"/>
          </a:p>
        </p:txBody>
      </p:sp>
      <p:pic>
        <p:nvPicPr>
          <p:cNvPr id="18436" name="Picture 4"/>
          <p:cNvPicPr>
            <a:picLocks noChangeAspect="1" noChangeArrowheads="1"/>
          </p:cNvPicPr>
          <p:nvPr/>
        </p:nvPicPr>
        <p:blipFill>
          <a:blip r:embed="rId2" cstate="print"/>
          <a:srcRect/>
          <a:stretch>
            <a:fillRect/>
          </a:stretch>
        </p:blipFill>
        <p:spPr bwMode="auto">
          <a:xfrm>
            <a:off x="611560" y="3645024"/>
            <a:ext cx="2592288" cy="2586159"/>
          </a:xfrm>
          <a:prstGeom prst="rect">
            <a:avLst/>
          </a:prstGeom>
          <a:noFill/>
          <a:ln w="9525">
            <a:noFill/>
            <a:miter lim="800000"/>
            <a:headEnd/>
            <a:tailEnd/>
          </a:ln>
        </p:spPr>
      </p:pic>
      <p:sp>
        <p:nvSpPr>
          <p:cNvPr id="9" name="Rectangle 8"/>
          <p:cNvSpPr/>
          <p:nvPr/>
        </p:nvSpPr>
        <p:spPr>
          <a:xfrm>
            <a:off x="467544" y="3717032"/>
            <a:ext cx="2880320" cy="2520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437" name="Picture 5"/>
          <p:cNvPicPr>
            <a:picLocks noGrp="1" noChangeAspect="1" noChangeArrowheads="1"/>
          </p:cNvPicPr>
          <p:nvPr>
            <p:ph sz="quarter" idx="1"/>
          </p:nvPr>
        </p:nvPicPr>
        <p:blipFill>
          <a:blip r:embed="rId3" cstate="print"/>
          <a:srcRect/>
          <a:stretch>
            <a:fillRect/>
          </a:stretch>
        </p:blipFill>
        <p:spPr bwMode="auto">
          <a:xfrm>
            <a:off x="467544" y="1196752"/>
            <a:ext cx="2880320" cy="2448272"/>
          </a:xfrm>
          <a:prstGeom prst="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Pedagogy: The Diamond Model</a:t>
            </a:r>
            <a:endParaRPr lang="en-GB" dirty="0"/>
          </a:p>
        </p:txBody>
      </p:sp>
      <p:sp>
        <p:nvSpPr>
          <p:cNvPr id="3" name="Slide Number Placeholder 2"/>
          <p:cNvSpPr>
            <a:spLocks noGrp="1"/>
          </p:cNvSpPr>
          <p:nvPr>
            <p:ph type="sldNum" sz="quarter" idx="12"/>
          </p:nvPr>
        </p:nvSpPr>
        <p:spPr/>
        <p:txBody>
          <a:bodyPr/>
          <a:lstStyle/>
          <a:p>
            <a:fld id="{9C967606-C20F-4DEE-A802-9C2674EC04BA}" type="slidenum">
              <a:rPr lang="en-GB" smtClean="0"/>
              <a:pPr/>
              <a:t>6</a:t>
            </a:fld>
            <a:endParaRPr lang="en-GB"/>
          </a:p>
        </p:txBody>
      </p:sp>
      <p:pic>
        <p:nvPicPr>
          <p:cNvPr id="19458" name="Picture 2"/>
          <p:cNvPicPr>
            <a:picLocks noGrp="1" noChangeAspect="1" noChangeArrowheads="1"/>
          </p:cNvPicPr>
          <p:nvPr>
            <p:ph sz="quarter" idx="1"/>
          </p:nvPr>
        </p:nvPicPr>
        <p:blipFill>
          <a:blip r:embed="rId2" cstate="print"/>
          <a:srcRect/>
          <a:stretch>
            <a:fillRect/>
          </a:stretch>
        </p:blipFill>
        <p:spPr bwMode="auto">
          <a:xfrm>
            <a:off x="1907704" y="1268760"/>
            <a:ext cx="5233764" cy="4309132"/>
          </a:xfrm>
          <a:prstGeom prst="rect">
            <a:avLst/>
          </a:prstGeom>
          <a:noFill/>
          <a:ln w="9525">
            <a:noFill/>
            <a:miter lim="800000"/>
            <a:headEnd/>
            <a:tailEnd/>
          </a:ln>
        </p:spPr>
      </p:pic>
      <p:sp>
        <p:nvSpPr>
          <p:cNvPr id="6" name="TextBox 5"/>
          <p:cNvSpPr txBox="1"/>
          <p:nvPr/>
        </p:nvSpPr>
        <p:spPr>
          <a:xfrm>
            <a:off x="467544" y="5805264"/>
            <a:ext cx="8568952" cy="646331"/>
          </a:xfrm>
          <a:prstGeom prst="rect">
            <a:avLst/>
          </a:prstGeom>
          <a:noFill/>
        </p:spPr>
        <p:txBody>
          <a:bodyPr wrap="square" rtlCol="0">
            <a:spAutoFit/>
          </a:bodyPr>
          <a:lstStyle/>
          <a:p>
            <a:r>
              <a:rPr lang="en-GB" dirty="0" smtClean="0"/>
              <a:t>Eichsteller &amp; </a:t>
            </a:r>
            <a:r>
              <a:rPr lang="en-GB" dirty="0" err="1" smtClean="0"/>
              <a:t>Holtoff</a:t>
            </a:r>
            <a:r>
              <a:rPr lang="en-GB" dirty="0" smtClean="0"/>
              <a:t> (2011). Image reproduced from http://www.thempra.org.uk/social-pedagogy/key-concepts-in-social-pedagogy/thempras-diamond-model/</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Diamond Model for Organisations</a:t>
            </a:r>
            <a:endParaRPr lang="en-GB" dirty="0"/>
          </a:p>
        </p:txBody>
      </p:sp>
      <p:sp>
        <p:nvSpPr>
          <p:cNvPr id="3" name="Slide Number Placeholder 2"/>
          <p:cNvSpPr>
            <a:spLocks noGrp="1"/>
          </p:cNvSpPr>
          <p:nvPr>
            <p:ph type="sldNum" sz="quarter" idx="12"/>
          </p:nvPr>
        </p:nvSpPr>
        <p:spPr/>
        <p:txBody>
          <a:bodyPr/>
          <a:lstStyle/>
          <a:p>
            <a:fld id="{9C967606-C20F-4DEE-A802-9C2674EC04BA}" type="slidenum">
              <a:rPr lang="en-GB" smtClean="0"/>
              <a:pPr/>
              <a:t>7</a:t>
            </a:fld>
            <a:endParaRPr lang="en-GB"/>
          </a:p>
        </p:txBody>
      </p:sp>
      <p:pic>
        <p:nvPicPr>
          <p:cNvPr id="19458" name="Picture 2"/>
          <p:cNvPicPr>
            <a:picLocks noGrp="1" noChangeAspect="1" noChangeArrowheads="1"/>
          </p:cNvPicPr>
          <p:nvPr>
            <p:ph sz="quarter" idx="1"/>
          </p:nvPr>
        </p:nvPicPr>
        <p:blipFill>
          <a:blip r:embed="rId2" cstate="print"/>
          <a:srcRect/>
          <a:stretch>
            <a:fillRect/>
          </a:stretch>
        </p:blipFill>
        <p:spPr bwMode="auto">
          <a:xfrm>
            <a:off x="2411760" y="2060848"/>
            <a:ext cx="4392488" cy="3616481"/>
          </a:xfrm>
          <a:prstGeom prst="rect">
            <a:avLst/>
          </a:prstGeom>
          <a:noFill/>
          <a:ln w="9525">
            <a:noFill/>
            <a:miter lim="800000"/>
            <a:headEnd/>
            <a:tailEnd/>
          </a:ln>
        </p:spPr>
      </p:pic>
      <p:sp>
        <p:nvSpPr>
          <p:cNvPr id="7" name="Rectangle 6"/>
          <p:cNvSpPr/>
          <p:nvPr/>
        </p:nvSpPr>
        <p:spPr>
          <a:xfrm>
            <a:off x="323528" y="1340768"/>
            <a:ext cx="83529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The Diamond – taking a strengths based view of organisational change</a:t>
            </a:r>
            <a:endParaRPr lang="en-GB" sz="2000" dirty="0">
              <a:solidFill>
                <a:schemeClr val="tx1"/>
              </a:solidFill>
            </a:endParaRPr>
          </a:p>
        </p:txBody>
      </p:sp>
      <p:sp>
        <p:nvSpPr>
          <p:cNvPr id="8" name="Rectangle 7"/>
          <p:cNvSpPr/>
          <p:nvPr/>
        </p:nvSpPr>
        <p:spPr>
          <a:xfrm>
            <a:off x="323528" y="2420888"/>
            <a:ext cx="20162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Wellbeing &amp; Happiness – organisational purpose/mission</a:t>
            </a:r>
            <a:endParaRPr lang="en-GB" sz="2000" dirty="0">
              <a:solidFill>
                <a:schemeClr val="tx1"/>
              </a:solidFill>
            </a:endParaRPr>
          </a:p>
        </p:txBody>
      </p:sp>
      <p:sp>
        <p:nvSpPr>
          <p:cNvPr id="9" name="Rectangle 8"/>
          <p:cNvSpPr/>
          <p:nvPr/>
        </p:nvSpPr>
        <p:spPr>
          <a:xfrm>
            <a:off x="2411760" y="5777880"/>
            <a:ext cx="4392488" cy="459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Holistic Learning - approach to sharing good practice </a:t>
            </a:r>
            <a:endParaRPr lang="en-GB" sz="2000" dirty="0">
              <a:solidFill>
                <a:schemeClr val="tx1"/>
              </a:solidFill>
            </a:endParaRPr>
          </a:p>
        </p:txBody>
      </p:sp>
      <p:sp>
        <p:nvSpPr>
          <p:cNvPr id="10" name="Rectangle 9"/>
          <p:cNvSpPr/>
          <p:nvPr/>
        </p:nvSpPr>
        <p:spPr>
          <a:xfrm>
            <a:off x="323528" y="4221088"/>
            <a:ext cx="20162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Empowerment – approach to achieving change</a:t>
            </a:r>
            <a:endParaRPr lang="en-GB" sz="2000" dirty="0">
              <a:solidFill>
                <a:schemeClr val="tx1"/>
              </a:solidFill>
            </a:endParaRPr>
          </a:p>
        </p:txBody>
      </p:sp>
      <p:sp>
        <p:nvSpPr>
          <p:cNvPr id="11" name="Rectangle 10"/>
          <p:cNvSpPr/>
          <p:nvPr/>
        </p:nvSpPr>
        <p:spPr>
          <a:xfrm>
            <a:off x="6876256" y="2060848"/>
            <a:ext cx="2016224" cy="165618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Positive experiences – a learning culture</a:t>
            </a:r>
            <a:endParaRPr lang="en-GB" sz="2000" dirty="0">
              <a:solidFill>
                <a:schemeClr val="tx1"/>
              </a:solidFill>
            </a:endParaRPr>
          </a:p>
        </p:txBody>
      </p:sp>
      <p:sp>
        <p:nvSpPr>
          <p:cNvPr id="12" name="Rectangle 11"/>
          <p:cNvSpPr/>
          <p:nvPr/>
        </p:nvSpPr>
        <p:spPr>
          <a:xfrm>
            <a:off x="6876256" y="4149080"/>
            <a:ext cx="2016224" cy="165618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Relationships – understanding others’ worlds</a:t>
            </a:r>
            <a:endParaRPr lang="en-GB" sz="20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967606-C20F-4DEE-A802-9C2674EC04BA}" type="slidenum">
              <a:rPr lang="en-GB" smtClean="0"/>
              <a:pPr/>
              <a:t>8</a:t>
            </a:fld>
            <a:endParaRPr lang="en-GB"/>
          </a:p>
        </p:txBody>
      </p:sp>
      <p:graphicFrame>
        <p:nvGraphicFramePr>
          <p:cNvPr id="5" name="Content Placeholder 4"/>
          <p:cNvGraphicFramePr>
            <a:graphicFrameLocks noGrp="1"/>
          </p:cNvGraphicFramePr>
          <p:nvPr>
            <p:ph sz="quarter" idx="1"/>
          </p:nvPr>
        </p:nvGraphicFramePr>
        <p:xfrm>
          <a:off x="395536" y="548680"/>
          <a:ext cx="8568952" cy="5663168"/>
        </p:xfrm>
        <a:graphic>
          <a:graphicData uri="http://schemas.openxmlformats.org/drawingml/2006/table">
            <a:tbl>
              <a:tblPr firstRow="1" bandRow="1">
                <a:tableStyleId>{5C22544A-7EE6-4342-B048-85BDC9FD1C3A}</a:tableStyleId>
              </a:tblPr>
              <a:tblGrid>
                <a:gridCol w="1403534"/>
                <a:gridCol w="7165418"/>
              </a:tblGrid>
              <a:tr h="64807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Diamond:  We all have a diamond within us....</a:t>
                      </a:r>
                    </a:p>
                  </a:txBody>
                  <a:tcPr anchor="ctr"/>
                </a:tc>
                <a:tc hMerge="1">
                  <a:txBody>
                    <a:bodyPr/>
                    <a:lstStyle/>
                    <a:p>
                      <a:endParaRPr lang="en-GB" dirty="0"/>
                    </a:p>
                  </a:txBody>
                  <a:tcPr/>
                </a:tc>
              </a:tr>
              <a:tr h="504056">
                <a:tc gridSpan="2">
                  <a:txBody>
                    <a:bodyPr/>
                    <a:lstStyle/>
                    <a:p>
                      <a:r>
                        <a:rPr lang="en-GB" sz="2000" dirty="0" smtClean="0"/>
                        <a:t>Organisational Change Aspect:  Creating</a:t>
                      </a:r>
                      <a:r>
                        <a:rPr lang="en-GB" sz="2000" baseline="0" dirty="0" smtClean="0"/>
                        <a:t> the c</a:t>
                      </a:r>
                      <a:r>
                        <a:rPr lang="en-GB" sz="2000" dirty="0" smtClean="0"/>
                        <a:t>ase for change</a:t>
                      </a:r>
                      <a:endParaRPr lang="en-GB" sz="2000" dirty="0"/>
                    </a:p>
                  </a:txBody>
                  <a:tcPr anchor="ctr"/>
                </a:tc>
                <a:tc hMerge="1">
                  <a:txBody>
                    <a:bodyPr/>
                    <a:lstStyle/>
                    <a:p>
                      <a:endParaRPr lang="en-GB" dirty="0"/>
                    </a:p>
                  </a:txBody>
                  <a:tcPr/>
                </a:tc>
              </a:tr>
              <a:tr h="370840">
                <a:tc>
                  <a:txBody>
                    <a:bodyPr/>
                    <a:lstStyle/>
                    <a:p>
                      <a:r>
                        <a:rPr lang="en-GB" sz="2000" dirty="0" smtClean="0"/>
                        <a:t>Traditional</a:t>
                      </a:r>
                      <a:r>
                        <a:rPr lang="en-GB" sz="2000" baseline="0" dirty="0" smtClean="0"/>
                        <a:t> Approach :</a:t>
                      </a:r>
                    </a:p>
                    <a:p>
                      <a:r>
                        <a:rPr lang="en-GB" sz="2000" b="1" baseline="0" dirty="0" smtClean="0"/>
                        <a:t>“</a:t>
                      </a:r>
                      <a:r>
                        <a:rPr lang="en-GB" sz="2000" b="1" baseline="0" dirty="0" err="1" smtClean="0"/>
                        <a:t>diss</a:t>
                      </a:r>
                      <a:r>
                        <a:rPr lang="en-GB" sz="2000" b="1" baseline="0" dirty="0" smtClean="0"/>
                        <a:t> the present”</a:t>
                      </a:r>
                    </a:p>
                    <a:p>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Starting point </a:t>
                      </a:r>
                      <a:r>
                        <a:rPr lang="en-GB" sz="2000" baseline="0" dirty="0" smtClean="0"/>
                        <a:t>is p</a:t>
                      </a:r>
                      <a:r>
                        <a:rPr lang="en-GB" sz="2000" dirty="0" smtClean="0"/>
                        <a:t>roblem</a:t>
                      </a:r>
                      <a:r>
                        <a:rPr lang="en-GB" sz="2000" baseline="0" dirty="0" smtClean="0"/>
                        <a:t>-centred (diagnose, fix, move on). </a:t>
                      </a:r>
                      <a:endParaRPr lang="en-GB"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 </a:t>
                      </a:r>
                      <a:r>
                        <a:rPr lang="en-GB" sz="2000" dirty="0" smtClean="0"/>
                        <a:t>“Create</a:t>
                      </a:r>
                      <a:r>
                        <a:rPr lang="en-GB" sz="2000" baseline="0" dirty="0" smtClean="0"/>
                        <a:t> a Sense of Urgency” (</a:t>
                      </a:r>
                      <a:r>
                        <a:rPr lang="en-GB" sz="2000" dirty="0" err="1" smtClean="0"/>
                        <a:t>Kotter</a:t>
                      </a:r>
                      <a:r>
                        <a:rPr lang="en-GB" sz="2000" dirty="0" smtClean="0"/>
                        <a:t>, 1996;</a:t>
                      </a:r>
                      <a:r>
                        <a:rPr lang="en-GB" sz="2000" baseline="0" dirty="0" smtClean="0"/>
                        <a:t> </a:t>
                      </a:r>
                      <a:r>
                        <a:rPr lang="en-GB" sz="2000" dirty="0" smtClean="0"/>
                        <a:t>2007).</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Dissatisfaction Formula (</a:t>
                      </a:r>
                      <a:r>
                        <a:rPr lang="en-GB" sz="2000" dirty="0" err="1" smtClean="0"/>
                        <a:t>Beckhard</a:t>
                      </a:r>
                      <a:r>
                        <a:rPr lang="en-GB" sz="2000" dirty="0" smtClean="0"/>
                        <a:t> and Harris, 1987)</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C only if (ABD)&gt;X</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 = the change                       X = ‘cost’ of changing</a:t>
                      </a:r>
                    </a:p>
                    <a:p>
                      <a:pPr eaLnBrk="1" fontAlgn="auto" hangingPunct="1">
                        <a:spcAft>
                          <a:spcPts val="0"/>
                        </a:spcAft>
                        <a:defRPr/>
                      </a:pPr>
                      <a:r>
                        <a:rPr lang="en-GB" sz="1600" dirty="0" smtClean="0"/>
                        <a:t>A = level of dissatisfaction with status quo</a:t>
                      </a:r>
                    </a:p>
                    <a:p>
                      <a:pPr eaLnBrk="1" fontAlgn="auto" hangingPunct="1">
                        <a:spcAft>
                          <a:spcPts val="0"/>
                        </a:spcAft>
                        <a:defRPr/>
                      </a:pPr>
                      <a:r>
                        <a:rPr lang="en-GB" sz="1600" dirty="0" smtClean="0"/>
                        <a:t>B = desirability of change         D = practicality of the change</a:t>
                      </a:r>
                      <a:endParaRPr lang="en-GB" sz="1600" dirty="0"/>
                    </a:p>
                  </a:txBody>
                  <a:tcPr/>
                </a:tc>
              </a:tr>
              <a:tr h="370840">
                <a:tc>
                  <a:txBody>
                    <a:bodyPr/>
                    <a:lstStyle/>
                    <a:p>
                      <a:r>
                        <a:rPr lang="en-GB" sz="2000" dirty="0" smtClean="0"/>
                        <a:t>Alternative Approach : </a:t>
                      </a:r>
                    </a:p>
                    <a:p>
                      <a:r>
                        <a:rPr lang="en-GB" sz="2000" b="1" dirty="0" smtClean="0"/>
                        <a:t>“look for what’s working &amp; build on that”</a:t>
                      </a:r>
                      <a:endParaRPr lang="en-GB" sz="2000" b="1" dirty="0"/>
                    </a:p>
                  </a:txBody>
                  <a:tcPr/>
                </a:tc>
                <a:tc>
                  <a:txBody>
                    <a:bodyPr/>
                    <a:lstStyle/>
                    <a:p>
                      <a:r>
                        <a:rPr kumimoji="0" lang="en-US" sz="2000" kern="1200" dirty="0" smtClean="0">
                          <a:solidFill>
                            <a:schemeClr val="dk1"/>
                          </a:solidFill>
                          <a:latin typeface="+mn-lt"/>
                          <a:ea typeface="+mn-ea"/>
                          <a:cs typeface="+mn-cs"/>
                        </a:rPr>
                        <a:t>Dialogic </a:t>
                      </a:r>
                      <a:r>
                        <a:rPr kumimoji="0" lang="en-US" sz="2000" kern="1200" dirty="0" err="1" smtClean="0">
                          <a:solidFill>
                            <a:schemeClr val="dk1"/>
                          </a:solidFill>
                          <a:latin typeface="+mn-lt"/>
                          <a:ea typeface="+mn-ea"/>
                          <a:cs typeface="+mn-cs"/>
                        </a:rPr>
                        <a:t>Organisation</a:t>
                      </a:r>
                      <a:r>
                        <a:rPr kumimoji="0" lang="en-US" sz="2000" kern="1200" baseline="0" dirty="0" smtClean="0">
                          <a:solidFill>
                            <a:schemeClr val="dk1"/>
                          </a:solidFill>
                          <a:latin typeface="+mn-lt"/>
                          <a:ea typeface="+mn-ea"/>
                          <a:cs typeface="+mn-cs"/>
                        </a:rPr>
                        <a:t> Development</a:t>
                      </a:r>
                      <a:r>
                        <a:rPr kumimoji="0" lang="en-US" sz="2000" kern="1200" dirty="0" smtClean="0">
                          <a:solidFill>
                            <a:schemeClr val="dk1"/>
                          </a:solidFill>
                          <a:latin typeface="+mn-lt"/>
                          <a:ea typeface="+mn-ea"/>
                          <a:cs typeface="+mn-cs"/>
                        </a:rPr>
                        <a:t> (</a:t>
                      </a:r>
                      <a:r>
                        <a:rPr kumimoji="0" lang="en-US" sz="2000" kern="1200" dirty="0" err="1" smtClean="0">
                          <a:solidFill>
                            <a:schemeClr val="dk1"/>
                          </a:solidFill>
                          <a:latin typeface="+mn-lt"/>
                          <a:ea typeface="+mn-ea"/>
                          <a:cs typeface="+mn-cs"/>
                        </a:rPr>
                        <a:t>Bushe</a:t>
                      </a:r>
                      <a:r>
                        <a:rPr kumimoji="0" lang="en-US" sz="2000" kern="1200" dirty="0" smtClean="0">
                          <a:solidFill>
                            <a:schemeClr val="dk1"/>
                          </a:solidFill>
                          <a:latin typeface="+mn-lt"/>
                          <a:ea typeface="+mn-ea"/>
                          <a:cs typeface="+mn-cs"/>
                        </a:rPr>
                        <a:t>, 2013 p14) “the point…is not to identify, agree upon, and then implement THE change. It is to unearth, catalyze, and support the multitude of motivations and ideas that already exist”.</a:t>
                      </a:r>
                    </a:p>
                    <a:p>
                      <a:r>
                        <a:rPr lang="en-GB" sz="2000" dirty="0" smtClean="0"/>
                        <a:t>“Possibility-centric &amp; future-focused framing” </a:t>
                      </a:r>
                      <a:r>
                        <a:rPr lang="en-GB" sz="2000" baseline="0" dirty="0" smtClean="0"/>
                        <a:t>(Boyd &amp; Bright, 2007) using </a:t>
                      </a:r>
                      <a:r>
                        <a:rPr lang="en-GB" sz="2000" dirty="0" smtClean="0"/>
                        <a:t>techniques such as Appreciative Inquiry &amp; Future Search – “what does good look like?”</a:t>
                      </a:r>
                      <a:endParaRPr lang="en-GB" sz="2000" baseline="0" dirty="0" smtClean="0"/>
                    </a:p>
                    <a:p>
                      <a:r>
                        <a:rPr lang="en-GB" sz="2000" dirty="0" smtClean="0"/>
                        <a:t>“Positive</a:t>
                      </a:r>
                      <a:r>
                        <a:rPr lang="en-GB" sz="2000" baseline="0" dirty="0" smtClean="0"/>
                        <a:t> Deviance” – look for the successful outliers (</a:t>
                      </a:r>
                      <a:r>
                        <a:rPr lang="en-GB" sz="2000" baseline="0" dirty="0" err="1" smtClean="0"/>
                        <a:t>Leavy</a:t>
                      </a:r>
                      <a:r>
                        <a:rPr lang="en-GB" sz="2000" baseline="0" dirty="0" smtClean="0"/>
                        <a:t>,  2011).</a:t>
                      </a:r>
                      <a:endParaRPr lang="en-GB" sz="2000"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967606-C20F-4DEE-A802-9C2674EC04BA}" type="slidenum">
              <a:rPr lang="en-GB" smtClean="0"/>
              <a:pPr/>
              <a:t>9</a:t>
            </a:fld>
            <a:endParaRPr lang="en-GB"/>
          </a:p>
        </p:txBody>
      </p:sp>
      <p:graphicFrame>
        <p:nvGraphicFramePr>
          <p:cNvPr id="5" name="Content Placeholder 4"/>
          <p:cNvGraphicFramePr>
            <a:graphicFrameLocks noGrp="1"/>
          </p:cNvGraphicFramePr>
          <p:nvPr>
            <p:ph sz="quarter" idx="1"/>
          </p:nvPr>
        </p:nvGraphicFramePr>
        <p:xfrm>
          <a:off x="395536" y="548680"/>
          <a:ext cx="8352928" cy="6089888"/>
        </p:xfrm>
        <a:graphic>
          <a:graphicData uri="http://schemas.openxmlformats.org/drawingml/2006/table">
            <a:tbl>
              <a:tblPr firstRow="1" bandRow="1">
                <a:tableStyleId>{5C22544A-7EE6-4342-B048-85BDC9FD1C3A}</a:tableStyleId>
              </a:tblPr>
              <a:tblGrid>
                <a:gridCol w="1512168"/>
                <a:gridCol w="6840760"/>
              </a:tblGrid>
              <a:tr h="64807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Wellbeing</a:t>
                      </a:r>
                      <a:r>
                        <a:rPr lang="en-GB" sz="2000" baseline="0" dirty="0" smtClean="0"/>
                        <a:t> &amp; Happiness:  The overarching aim of social pedagogy</a:t>
                      </a:r>
                      <a:endParaRPr lang="en-GB" sz="2000" dirty="0" smtClean="0"/>
                    </a:p>
                  </a:txBody>
                  <a:tcPr anchor="ctr"/>
                </a:tc>
                <a:tc hMerge="1">
                  <a:txBody>
                    <a:bodyPr/>
                    <a:lstStyle/>
                    <a:p>
                      <a:endParaRPr lang="en-GB" dirty="0"/>
                    </a:p>
                  </a:txBody>
                  <a:tcPr/>
                </a:tc>
              </a:tr>
              <a:tr h="504056">
                <a:tc gridSpan="2">
                  <a:txBody>
                    <a:bodyPr/>
                    <a:lstStyle/>
                    <a:p>
                      <a:r>
                        <a:rPr lang="en-GB" sz="2000" dirty="0" smtClean="0"/>
                        <a:t>Organisational Change Aspect:  Organisational purpose/ mission/ strategy</a:t>
                      </a:r>
                      <a:endParaRPr lang="en-GB" sz="2000" dirty="0"/>
                    </a:p>
                  </a:txBody>
                  <a:tcPr anchor="ctr"/>
                </a:tc>
                <a:tc hMerge="1">
                  <a:txBody>
                    <a:bodyPr/>
                    <a:lstStyle/>
                    <a:p>
                      <a:endParaRPr lang="en-GB" dirty="0"/>
                    </a:p>
                  </a:txBody>
                  <a:tcPr/>
                </a:tc>
              </a:tr>
              <a:tr h="370840">
                <a:tc>
                  <a:txBody>
                    <a:bodyPr/>
                    <a:lstStyle/>
                    <a:p>
                      <a:r>
                        <a:rPr lang="en-GB" sz="2000" dirty="0" smtClean="0"/>
                        <a:t>Traditional</a:t>
                      </a:r>
                      <a:r>
                        <a:rPr lang="en-GB" sz="2000" baseline="0" dirty="0" smtClean="0"/>
                        <a:t> Approach :</a:t>
                      </a:r>
                    </a:p>
                    <a:p>
                      <a:r>
                        <a:rPr lang="en-GB" sz="2000" b="1" baseline="0" dirty="0" smtClean="0"/>
                        <a:t>“Three-year plan”</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“Classical scientific management” (Taylor/Ford/Weber).</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Underlying “</a:t>
                      </a:r>
                      <a:r>
                        <a:rPr lang="en-GB" sz="2000" dirty="0" err="1" smtClean="0"/>
                        <a:t>unitarism</a:t>
                      </a:r>
                      <a:r>
                        <a:rPr lang="en-GB" sz="2000" dirty="0" smtClean="0"/>
                        <a:t>” –</a:t>
                      </a:r>
                      <a:r>
                        <a:rPr lang="en-GB" sz="2000" baseline="0" dirty="0" smtClean="0"/>
                        <a:t> change is in all our best interests.</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Structured Process:  Do Analysis (SWOT/PESTLE etc); Set goals; identify &amp; select options;  implement change.  (</a:t>
                      </a:r>
                      <a:r>
                        <a:rPr lang="en-GB" sz="2000" baseline="0" dirty="0" err="1" smtClean="0"/>
                        <a:t>Eg</a:t>
                      </a:r>
                      <a:r>
                        <a:rPr lang="en-GB" sz="2000" baseline="0" dirty="0" smtClean="0"/>
                        <a:t>. NCVO guide).</a:t>
                      </a:r>
                      <a:endParaRPr lang="en-GB" sz="2000" dirty="0"/>
                    </a:p>
                  </a:txBody>
                  <a:tcPr/>
                </a:tc>
              </a:tr>
              <a:tr h="370840">
                <a:tc>
                  <a:txBody>
                    <a:bodyPr/>
                    <a:lstStyle/>
                    <a:p>
                      <a:r>
                        <a:rPr lang="en-GB" sz="2000" dirty="0" smtClean="0"/>
                        <a:t>Alternative Approach “</a:t>
                      </a:r>
                      <a:r>
                        <a:rPr lang="en-GB" sz="2000" b="1" dirty="0" smtClean="0"/>
                        <a:t>plausible,</a:t>
                      </a:r>
                      <a:r>
                        <a:rPr lang="en-GB" sz="2000" b="1" baseline="0" dirty="0" smtClean="0"/>
                        <a:t> </a:t>
                      </a:r>
                      <a:r>
                        <a:rPr lang="en-GB" sz="2000" b="1" baseline="0" dirty="0" err="1" smtClean="0"/>
                        <a:t>emergent,motivating</a:t>
                      </a:r>
                      <a:r>
                        <a:rPr lang="en-GB" sz="2000" b="1" baseline="0" dirty="0" smtClean="0"/>
                        <a:t> directions of travel” </a:t>
                      </a:r>
                      <a:endParaRPr lang="en-GB" sz="2000" b="1" dirty="0"/>
                    </a:p>
                  </a:txBody>
                  <a:tcPr/>
                </a:tc>
                <a:tc>
                  <a:txBody>
                    <a:bodyPr/>
                    <a:lstStyle/>
                    <a:p>
                      <a:r>
                        <a:rPr lang="en-GB" sz="2000" dirty="0" smtClean="0"/>
                        <a:t>Strategy</a:t>
                      </a:r>
                      <a:r>
                        <a:rPr lang="en-GB" sz="2000" baseline="0" dirty="0" smtClean="0"/>
                        <a:t> as emergent – an observable pattern of past decisions, or crafted as a potter crafts a pot (</a:t>
                      </a:r>
                      <a:r>
                        <a:rPr lang="en-GB" sz="2000" baseline="0" dirty="0" err="1" smtClean="0"/>
                        <a:t>Mintzberg</a:t>
                      </a:r>
                      <a:r>
                        <a:rPr lang="en-GB" sz="2000" baseline="0" dirty="0" smtClean="0"/>
                        <a:t>, 1987).</a:t>
                      </a:r>
                    </a:p>
                    <a:p>
                      <a:r>
                        <a:rPr lang="en-GB" sz="2000" baseline="0" dirty="0" smtClean="0"/>
                        <a:t>Strategy as “</a:t>
                      </a:r>
                      <a:r>
                        <a:rPr lang="en-GB" sz="2000" baseline="0" dirty="0" err="1" smtClean="0"/>
                        <a:t>sensemaking</a:t>
                      </a:r>
                      <a:r>
                        <a:rPr lang="en-GB" sz="2000" baseline="0" dirty="0" smtClean="0"/>
                        <a:t>” (</a:t>
                      </a:r>
                      <a:r>
                        <a:rPr lang="en-GB" sz="2000" baseline="0" dirty="0" err="1" smtClean="0"/>
                        <a:t>Weick</a:t>
                      </a:r>
                      <a:r>
                        <a:rPr lang="en-GB" sz="2000" baseline="0" dirty="0" smtClean="0"/>
                        <a:t>, 1995).  Key facets include</a:t>
                      </a:r>
                    </a:p>
                    <a:p>
                      <a:pPr>
                        <a:buFontTx/>
                        <a:buChar char="-"/>
                      </a:pPr>
                      <a:r>
                        <a:rPr lang="en-GB" sz="2000" baseline="0" dirty="0" smtClean="0"/>
                        <a:t> Grounded in identity construction – how I see myself in relation to the organisation</a:t>
                      </a:r>
                    </a:p>
                    <a:p>
                      <a:pPr>
                        <a:buFontTx/>
                        <a:buChar char="-"/>
                      </a:pPr>
                      <a:r>
                        <a:rPr lang="en-GB" sz="2000" baseline="0" dirty="0" smtClean="0"/>
                        <a:t> Retrospective – reducing </a:t>
                      </a:r>
                      <a:r>
                        <a:rPr lang="en-GB" sz="2000" baseline="0" dirty="0" err="1" smtClean="0"/>
                        <a:t>equivocality</a:t>
                      </a:r>
                      <a:r>
                        <a:rPr lang="en-GB" sz="2000" baseline="0" dirty="0" smtClean="0"/>
                        <a:t> about what happened</a:t>
                      </a:r>
                    </a:p>
                    <a:p>
                      <a:pPr>
                        <a:buFontTx/>
                        <a:buChar char="-"/>
                      </a:pPr>
                      <a:r>
                        <a:rPr lang="en-GB" sz="2000" baseline="0" dirty="0" smtClean="0"/>
                        <a:t> Social &amp; ongoing – creating shared meanings </a:t>
                      </a:r>
                    </a:p>
                    <a:p>
                      <a:pPr>
                        <a:buFontTx/>
                        <a:buChar char="-"/>
                      </a:pPr>
                      <a:r>
                        <a:rPr lang="en-GB" sz="2000" baseline="0" dirty="0" smtClean="0"/>
                        <a:t> Driven by plausibility rather than accuracy: (p61) </a:t>
                      </a:r>
                    </a:p>
                    <a:p>
                      <a:pPr>
                        <a:buFontTx/>
                        <a:buNone/>
                      </a:pPr>
                      <a:r>
                        <a:rPr kumimoji="0" lang="en-GB" sz="1800" kern="1200" dirty="0" smtClean="0">
                          <a:solidFill>
                            <a:schemeClr val="dk1"/>
                          </a:solidFill>
                          <a:latin typeface="+mn-lt"/>
                          <a:ea typeface="+mn-ea"/>
                          <a:cs typeface="+mn-cs"/>
                        </a:rPr>
                        <a:t>“A good story holds disparate elements together long enough to energize and guide action, plausibly enough to allow people to make retrospective sense of whatever happens, and engagingly enough that others will contribute their own inputs in the interest of </a:t>
                      </a:r>
                      <a:r>
                        <a:rPr kumimoji="0" lang="en-GB" sz="1800" kern="1200" dirty="0" err="1" smtClean="0">
                          <a:solidFill>
                            <a:schemeClr val="dk1"/>
                          </a:solidFill>
                          <a:latin typeface="+mn-lt"/>
                          <a:ea typeface="+mn-ea"/>
                          <a:cs typeface="+mn-cs"/>
                        </a:rPr>
                        <a:t>sensemaking</a:t>
                      </a:r>
                      <a:r>
                        <a:rPr kumimoji="0" lang="en-GB" sz="1800" kern="1200" dirty="0" smtClean="0">
                          <a:solidFill>
                            <a:schemeClr val="dk1"/>
                          </a:solidFill>
                          <a:latin typeface="+mn-lt"/>
                          <a:ea typeface="+mn-ea"/>
                          <a:cs typeface="+mn-cs"/>
                        </a:rPr>
                        <a:t>.”</a:t>
                      </a:r>
                      <a:endParaRPr lang="en-GB" sz="2000" baseline="0" dirty="0" smtClean="0"/>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716</TotalTime>
  <Words>2484</Words>
  <Application>Microsoft Office PowerPoint</Application>
  <PresentationFormat>On-screen Show (4:3)</PresentationFormat>
  <Paragraphs>230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Bookman Old Style</vt:lpstr>
      <vt:lpstr>Calibri</vt:lpstr>
      <vt:lpstr>Gill Sans MT</vt:lpstr>
      <vt:lpstr>Wingdings</vt:lpstr>
      <vt:lpstr>Wingdings 3</vt:lpstr>
      <vt:lpstr>Origin</vt:lpstr>
      <vt:lpstr>Social Pedagogy &amp; Organisational Change Janet Grauberg</vt:lpstr>
      <vt:lpstr>Overview: What would a social pedagogy approach to organisational change look like?</vt:lpstr>
      <vt:lpstr>Introduction: Why the issue matters</vt:lpstr>
      <vt:lpstr>Introduction: The Presentation</vt:lpstr>
      <vt:lpstr>A minute on organisational theory</vt:lpstr>
      <vt:lpstr>Social Pedagogy: The Diamond Model</vt:lpstr>
      <vt:lpstr>The Diamond Model for Organisations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References</vt:lpstr>
      <vt:lpstr>References (cont)</vt:lpstr>
      <vt:lpstr>References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Pedagogy &amp; Organisational Change Janet Grauberg</dc:title>
  <dc:creator>Janet</dc:creator>
  <cp:lastModifiedBy>Lewis Smith</cp:lastModifiedBy>
  <cp:revision>84</cp:revision>
  <dcterms:created xsi:type="dcterms:W3CDTF">2017-11-15T12:31:17Z</dcterms:created>
  <dcterms:modified xsi:type="dcterms:W3CDTF">2017-11-22T15:17:24Z</dcterms:modified>
</cp:coreProperties>
</file>